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0" r:id="rId4"/>
    <p:sldId id="259" r:id="rId5"/>
    <p:sldId id="260" r:id="rId6"/>
    <p:sldId id="261" r:id="rId7"/>
    <p:sldId id="273" r:id="rId8"/>
    <p:sldId id="275" r:id="rId9"/>
    <p:sldId id="278" r:id="rId10"/>
    <p:sldId id="265" r:id="rId11"/>
    <p:sldId id="266" r:id="rId12"/>
    <p:sldId id="277" r:id="rId13"/>
    <p:sldId id="276" r:id="rId14"/>
    <p:sldId id="268" r:id="rId15"/>
    <p:sldId id="279" r:id="rId16"/>
    <p:sldId id="271" r:id="rId17"/>
    <p:sldId id="270" r:id="rId18"/>
    <p:sldId id="272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Play" pitchFamily="82" charset="77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ifAF0G1ZAfLfEWNrHXmVk/vG1h3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yang Bai" initials="SB" lastIdx="1" clrIdx="0">
    <p:extLst>
      <p:ext uri="{19B8F6BF-5375-455C-9EA6-DF929625EA0E}">
        <p15:presenceInfo xmlns:p15="http://schemas.microsoft.com/office/powerpoint/2012/main" userId="215012e69b92c4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7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3T23:51:40.6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3T23:51:51.375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3T23:55:20.90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3T23:55:21.28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3T23:58:53.947"/>
    </inkml:context>
    <inkml:brush xml:id="br0">
      <inkml:brushProperty name="width" value="0.35" units="cm"/>
      <inkml:brushProperty name="height" value="0.35" units="cm"/>
      <inkml:brushProperty name="color" value="#F6630D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1289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3070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9" name="Google Shape;38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4" name="Google Shape;3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149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4" name="Google Shape;3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781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>
            <a:spLocks noGrp="1"/>
          </p:cNvSpPr>
          <p:nvPr>
            <p:ph type="ctrTitle"/>
          </p:nvPr>
        </p:nvSpPr>
        <p:spPr>
          <a:xfrm>
            <a:off x="486833" y="2834640"/>
            <a:ext cx="7803728" cy="177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" name="Google Shape;15;p19"/>
          <p:cNvCxnSpPr/>
          <p:nvPr/>
        </p:nvCxnSpPr>
        <p:spPr>
          <a:xfrm>
            <a:off x="486832" y="4846320"/>
            <a:ext cx="1706880" cy="0"/>
          </a:xfrm>
          <a:prstGeom prst="straightConnector1">
            <a:avLst/>
          </a:prstGeom>
          <a:noFill/>
          <a:ln w="25400" cap="flat" cmpd="sng">
            <a:solidFill>
              <a:srgbClr val="FFD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9"/>
          <p:cNvSpPr txBox="1">
            <a:spLocks noGrp="1"/>
          </p:cNvSpPr>
          <p:nvPr>
            <p:ph type="subTitle" idx="1"/>
          </p:nvPr>
        </p:nvSpPr>
        <p:spPr>
          <a:xfrm>
            <a:off x="486833" y="5074921"/>
            <a:ext cx="5730240" cy="82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19"/>
          <p:cNvSpPr txBox="1"/>
          <p:nvPr/>
        </p:nvSpPr>
        <p:spPr>
          <a:xfrm>
            <a:off x="486833" y="545254"/>
            <a:ext cx="5730240" cy="82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 Data Science Camp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bar Left">
  <p:cSld name="Sidebar Lef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body" idx="1"/>
          </p:nvPr>
        </p:nvSpPr>
        <p:spPr>
          <a:xfrm>
            <a:off x="487681" y="1600200"/>
            <a:ext cx="341376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body" idx="2"/>
          </p:nvPr>
        </p:nvSpPr>
        <p:spPr>
          <a:xfrm>
            <a:off x="4389121" y="1600200"/>
            <a:ext cx="7315199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harts">
  <p:cSld name="Six Char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0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0"/>
          <p:cNvSpPr>
            <a:spLocks noGrp="1"/>
          </p:cNvSpPr>
          <p:nvPr>
            <p:ph type="chart" idx="2"/>
          </p:nvPr>
        </p:nvSpPr>
        <p:spPr>
          <a:xfrm>
            <a:off x="487680" y="16002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30"/>
          <p:cNvSpPr>
            <a:spLocks noGrp="1"/>
          </p:cNvSpPr>
          <p:nvPr>
            <p:ph type="chart" idx="3"/>
          </p:nvPr>
        </p:nvSpPr>
        <p:spPr>
          <a:xfrm>
            <a:off x="4389120" y="16002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30"/>
          <p:cNvSpPr>
            <a:spLocks noGrp="1"/>
          </p:cNvSpPr>
          <p:nvPr>
            <p:ph type="chart" idx="4"/>
          </p:nvPr>
        </p:nvSpPr>
        <p:spPr>
          <a:xfrm>
            <a:off x="8290560" y="16002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30"/>
          <p:cNvSpPr>
            <a:spLocks noGrp="1"/>
          </p:cNvSpPr>
          <p:nvPr>
            <p:ph type="chart" idx="5"/>
          </p:nvPr>
        </p:nvSpPr>
        <p:spPr>
          <a:xfrm>
            <a:off x="487680" y="41148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30"/>
          <p:cNvSpPr>
            <a:spLocks noGrp="1"/>
          </p:cNvSpPr>
          <p:nvPr>
            <p:ph type="chart" idx="6"/>
          </p:nvPr>
        </p:nvSpPr>
        <p:spPr>
          <a:xfrm>
            <a:off x="4389120" y="41148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30"/>
          <p:cNvSpPr>
            <a:spLocks noGrp="1"/>
          </p:cNvSpPr>
          <p:nvPr>
            <p:ph type="chart" idx="7"/>
          </p:nvPr>
        </p:nvSpPr>
        <p:spPr>
          <a:xfrm>
            <a:off x="8290560" y="41148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D71E28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>
            <a:spLocks noGrp="1"/>
          </p:cNvSpPr>
          <p:nvPr>
            <p:ph type="body" idx="1"/>
          </p:nvPr>
        </p:nvSpPr>
        <p:spPr>
          <a:xfrm>
            <a:off x="486833" y="457202"/>
            <a:ext cx="7316047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Orange">
  <p:cSld name="Section Header - Orange">
    <p:bg>
      <p:bgPr>
        <a:solidFill>
          <a:srgbClr val="EB691E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>
            <a:spLocks noGrp="1"/>
          </p:cNvSpPr>
          <p:nvPr>
            <p:ph type="body" idx="1"/>
          </p:nvPr>
        </p:nvSpPr>
        <p:spPr>
          <a:xfrm>
            <a:off x="486834" y="457202"/>
            <a:ext cx="7316047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Light Orange">
  <p:cSld name="Section Header - Light Orange">
    <p:bg>
      <p:bgPr>
        <a:solidFill>
          <a:srgbClr val="FF9657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3"/>
          <p:cNvSpPr txBox="1">
            <a:spLocks noGrp="1"/>
          </p:cNvSpPr>
          <p:nvPr>
            <p:ph type="body" idx="1"/>
          </p:nvPr>
        </p:nvSpPr>
        <p:spPr>
          <a:xfrm>
            <a:off x="486833" y="457202"/>
            <a:ext cx="7316048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Photo">
  <p:cSld name="Text and Photo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4"/>
          <p:cNvSpPr txBox="1">
            <a:spLocks noGrp="1"/>
          </p:cNvSpPr>
          <p:nvPr>
            <p:ph type="title"/>
          </p:nvPr>
        </p:nvSpPr>
        <p:spPr>
          <a:xfrm>
            <a:off x="486834" y="457200"/>
            <a:ext cx="7316047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4"/>
          <p:cNvSpPr txBox="1">
            <a:spLocks noGrp="1"/>
          </p:cNvSpPr>
          <p:nvPr>
            <p:ph type="body" idx="1"/>
          </p:nvPr>
        </p:nvSpPr>
        <p:spPr>
          <a:xfrm>
            <a:off x="486834" y="1600200"/>
            <a:ext cx="731604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87" name="Google Shape;87;p34"/>
          <p:cNvSpPr>
            <a:spLocks noGrp="1"/>
          </p:cNvSpPr>
          <p:nvPr>
            <p:ph type="pic" idx="2"/>
          </p:nvPr>
        </p:nvSpPr>
        <p:spPr>
          <a:xfrm>
            <a:off x="8290560" y="0"/>
            <a:ext cx="3901440" cy="6858000"/>
          </a:xfrm>
          <a:prstGeom prst="rect">
            <a:avLst/>
          </a:prstGeom>
          <a:solidFill>
            <a:srgbClr val="F4F0E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Photo and Caption">
  <p:cSld name="One Photo and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5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5"/>
          <p:cNvSpPr txBox="1">
            <a:spLocks noGrp="1"/>
          </p:cNvSpPr>
          <p:nvPr>
            <p:ph type="body" idx="1"/>
          </p:nvPr>
        </p:nvSpPr>
        <p:spPr>
          <a:xfrm>
            <a:off x="487680" y="1600200"/>
            <a:ext cx="1121664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35"/>
          <p:cNvSpPr>
            <a:spLocks noGrp="1"/>
          </p:cNvSpPr>
          <p:nvPr>
            <p:ph type="pic" idx="2"/>
          </p:nvPr>
        </p:nvSpPr>
        <p:spPr>
          <a:xfrm>
            <a:off x="0" y="2103120"/>
            <a:ext cx="12192000" cy="4754880"/>
          </a:xfrm>
          <a:prstGeom prst="rect">
            <a:avLst/>
          </a:prstGeom>
          <a:solidFill>
            <a:srgbClr val="F4F0E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35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Photos and Captions">
  <p:cSld name="Two Photos and Caption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6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6"/>
          <p:cNvSpPr txBox="1">
            <a:spLocks noGrp="1"/>
          </p:cNvSpPr>
          <p:nvPr>
            <p:ph type="body" idx="1"/>
          </p:nvPr>
        </p:nvSpPr>
        <p:spPr>
          <a:xfrm>
            <a:off x="487680" y="1600200"/>
            <a:ext cx="7315201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36"/>
          <p:cNvSpPr>
            <a:spLocks noGrp="1"/>
          </p:cNvSpPr>
          <p:nvPr>
            <p:ph type="pic" idx="2"/>
          </p:nvPr>
        </p:nvSpPr>
        <p:spPr>
          <a:xfrm>
            <a:off x="0" y="2103120"/>
            <a:ext cx="8290560" cy="4754880"/>
          </a:xfrm>
          <a:prstGeom prst="rect">
            <a:avLst/>
          </a:prstGeom>
          <a:solidFill>
            <a:srgbClr val="F4F0E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36"/>
          <p:cNvSpPr txBox="1">
            <a:spLocks noGrp="1"/>
          </p:cNvSpPr>
          <p:nvPr>
            <p:ph type="body" idx="3"/>
          </p:nvPr>
        </p:nvSpPr>
        <p:spPr>
          <a:xfrm>
            <a:off x="8290561" y="1600200"/>
            <a:ext cx="341376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36"/>
          <p:cNvSpPr>
            <a:spLocks noGrp="1"/>
          </p:cNvSpPr>
          <p:nvPr>
            <p:ph type="pic" idx="4"/>
          </p:nvPr>
        </p:nvSpPr>
        <p:spPr>
          <a:xfrm>
            <a:off x="8290560" y="2103120"/>
            <a:ext cx="3901440" cy="4754880"/>
          </a:xfrm>
          <a:prstGeom prst="rect">
            <a:avLst/>
          </a:prstGeom>
          <a:solidFill>
            <a:srgbClr val="B5ADA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36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7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7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8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body" idx="1"/>
          </p:nvPr>
        </p:nvSpPr>
        <p:spPr>
          <a:xfrm>
            <a:off x="486833" y="1600202"/>
            <a:ext cx="11216640" cy="45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9"/>
          <p:cNvSpPr txBox="1"/>
          <p:nvPr/>
        </p:nvSpPr>
        <p:spPr>
          <a:xfrm>
            <a:off x="487679" y="1600202"/>
            <a:ext cx="1121748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Thank you</a:t>
            </a:r>
            <a:endParaRPr/>
          </a:p>
        </p:txBody>
      </p:sp>
      <p:sp>
        <p:nvSpPr>
          <p:cNvPr id="108" name="Google Shape;108;p39"/>
          <p:cNvSpPr txBox="1">
            <a:spLocks noGrp="1"/>
          </p:cNvSpPr>
          <p:nvPr>
            <p:ph type="body" idx="1"/>
          </p:nvPr>
        </p:nvSpPr>
        <p:spPr>
          <a:xfrm>
            <a:off x="487680" y="4341847"/>
            <a:ext cx="3413760" cy="183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Two Columns">
  <p:cSld name="Agenda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" name="Google Shape;24;p21"/>
          <p:cNvCxnSpPr/>
          <p:nvPr/>
        </p:nvCxnSpPr>
        <p:spPr>
          <a:xfrm>
            <a:off x="487680" y="1600200"/>
            <a:ext cx="5364480" cy="0"/>
          </a:xfrm>
          <a:prstGeom prst="straightConnector1">
            <a:avLst/>
          </a:prstGeom>
          <a:noFill/>
          <a:ln w="19050" cap="flat" cmpd="sng">
            <a:solidFill>
              <a:srgbClr val="FFD1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25;p21"/>
          <p:cNvCxnSpPr/>
          <p:nvPr/>
        </p:nvCxnSpPr>
        <p:spPr>
          <a:xfrm>
            <a:off x="6339840" y="1600200"/>
            <a:ext cx="5364480" cy="0"/>
          </a:xfrm>
          <a:prstGeom prst="straightConnector1">
            <a:avLst/>
          </a:prstGeom>
          <a:noFill/>
          <a:ln w="19050" cap="flat" cmpd="sng">
            <a:solidFill>
              <a:srgbClr val="FFD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6;p21"/>
          <p:cNvSpPr txBox="1">
            <a:spLocks noGrp="1"/>
          </p:cNvSpPr>
          <p:nvPr>
            <p:ph type="body" idx="1"/>
          </p:nvPr>
        </p:nvSpPr>
        <p:spPr>
          <a:xfrm>
            <a:off x="487679" y="1828802"/>
            <a:ext cx="11217487" cy="434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/>
            </a:lvl1pPr>
            <a:lvl2pPr marL="914400" lvl="1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2pPr>
            <a:lvl3pPr marL="1371600" lvl="2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3pPr>
            <a:lvl4pPr marL="1828800" lvl="3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White">
  <p:cSld name="Section Header - White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486833" y="457202"/>
            <a:ext cx="7316048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bar Right">
  <p:cSld name="Sidebar Righ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487681" y="1600200"/>
            <a:ext cx="7315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8290561" y="1600200"/>
            <a:ext cx="3413759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Photo">
  <p:cSld name="Title Slide - Photo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5"/>
          <p:cNvSpPr txBox="1">
            <a:spLocks noGrp="1"/>
          </p:cNvSpPr>
          <p:nvPr>
            <p:ph type="ctrTitle"/>
          </p:nvPr>
        </p:nvSpPr>
        <p:spPr>
          <a:xfrm>
            <a:off x="486833" y="2834640"/>
            <a:ext cx="5730240" cy="177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" name="Google Shape;43;p25"/>
          <p:cNvCxnSpPr/>
          <p:nvPr/>
        </p:nvCxnSpPr>
        <p:spPr>
          <a:xfrm>
            <a:off x="486832" y="4846320"/>
            <a:ext cx="1706880" cy="0"/>
          </a:xfrm>
          <a:prstGeom prst="straightConnector1">
            <a:avLst/>
          </a:prstGeom>
          <a:noFill/>
          <a:ln w="25400" cap="flat" cmpd="sng">
            <a:solidFill>
              <a:srgbClr val="FFD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25"/>
          <p:cNvSpPr txBox="1">
            <a:spLocks noGrp="1"/>
          </p:cNvSpPr>
          <p:nvPr>
            <p:ph type="subTitle" idx="1"/>
          </p:nvPr>
        </p:nvSpPr>
        <p:spPr>
          <a:xfrm>
            <a:off x="486833" y="5074921"/>
            <a:ext cx="5730240" cy="82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" name="Google Shape;45;p25"/>
          <p:cNvSpPr>
            <a:spLocks noGrp="1"/>
          </p:cNvSpPr>
          <p:nvPr>
            <p:ph type="pic" idx="2"/>
          </p:nvPr>
        </p:nvSpPr>
        <p:spPr>
          <a:xfrm>
            <a:off x="6949440" y="2148840"/>
            <a:ext cx="4754880" cy="4023360"/>
          </a:xfrm>
          <a:prstGeom prst="rect">
            <a:avLst/>
          </a:prstGeom>
          <a:solidFill>
            <a:srgbClr val="F4F0E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One Column">
  <p:cSld name="Agenda One Colum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26"/>
          <p:cNvCxnSpPr/>
          <p:nvPr/>
        </p:nvCxnSpPr>
        <p:spPr>
          <a:xfrm>
            <a:off x="487680" y="1600200"/>
            <a:ext cx="5364480" cy="0"/>
          </a:xfrm>
          <a:prstGeom prst="straightConnector1">
            <a:avLst/>
          </a:prstGeom>
          <a:noFill/>
          <a:ln w="19050" cap="flat" cmpd="sng">
            <a:solidFill>
              <a:srgbClr val="FFD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26"/>
          <p:cNvSpPr txBox="1">
            <a:spLocks noGrp="1"/>
          </p:cNvSpPr>
          <p:nvPr>
            <p:ph type="body" idx="1"/>
          </p:nvPr>
        </p:nvSpPr>
        <p:spPr>
          <a:xfrm>
            <a:off x="487680" y="1828800"/>
            <a:ext cx="5364480" cy="434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/>
            </a:lvl1pPr>
            <a:lvl2pPr marL="914400" lvl="1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2pPr>
            <a:lvl3pPr marL="1371600" lvl="2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3pPr>
            <a:lvl4pPr marL="1828800" lvl="3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9pPr>
          </a:lstStyle>
          <a:p>
            <a:endParaRPr/>
          </a:p>
        </p:txBody>
      </p:sp>
      <p:sp>
        <p:nvSpPr>
          <p:cNvPr id="50" name="Google Shape;50;p26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ext">
  <p:cSld name="Large 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7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body" idx="1"/>
          </p:nvPr>
        </p:nvSpPr>
        <p:spPr>
          <a:xfrm>
            <a:off x="487680" y="1600202"/>
            <a:ext cx="7315200" cy="45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•"/>
              <a:defRPr sz="2400">
                <a:latin typeface="Play"/>
                <a:ea typeface="Play"/>
                <a:cs typeface="Play"/>
                <a:sym typeface="Play"/>
              </a:defRPr>
            </a:lvl1pPr>
            <a:lvl2pPr marL="914400" lvl="1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2pPr>
            <a:lvl3pPr marL="1371600" lvl="2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3pPr>
            <a:lvl4pPr marL="1828800" lvl="3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4pPr>
            <a:lvl5pPr marL="2286000" lvl="4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5pPr>
            <a:lvl6pPr marL="2743200" lvl="5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6pPr>
            <a:lvl7pPr marL="3200400" lvl="6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7pPr>
            <a:lvl8pPr marL="3657600" lvl="7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8pPr>
            <a:lvl9pPr marL="4114800" lvl="8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8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1"/>
          </p:nvPr>
        </p:nvSpPr>
        <p:spPr>
          <a:xfrm>
            <a:off x="487681" y="1600200"/>
            <a:ext cx="341376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body" idx="2"/>
          </p:nvPr>
        </p:nvSpPr>
        <p:spPr>
          <a:xfrm>
            <a:off x="4389120" y="1600200"/>
            <a:ext cx="341376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body" idx="3"/>
          </p:nvPr>
        </p:nvSpPr>
        <p:spPr>
          <a:xfrm>
            <a:off x="8290562" y="1600200"/>
            <a:ext cx="341460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 sz="24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487680" y="1600200"/>
            <a:ext cx="112166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30">
          <p15:clr>
            <a:srgbClr val="F26B43"/>
          </p15:clr>
        </p15:guide>
        <p15:guide id="3" pos="5530">
          <p15:clr>
            <a:srgbClr val="F26B43"/>
          </p15:clr>
        </p15:guide>
        <p15:guide id="4" orient="horz" pos="1008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orient="horz" pos="4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linear_model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customXml" Target="../ink/ink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customXml" Target="../ink/ink4.xml"/><Relationship Id="rId5" Type="http://schemas.openxmlformats.org/officeDocument/2006/relationships/image" Target="../media/image45.png"/><Relationship Id="rId10" Type="http://schemas.openxmlformats.org/officeDocument/2006/relationships/customXml" Target="../ink/ink3.xml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en.wikipedia.org/wiki/General_linear_mode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hyperlink" Target="http://www.shodor.org/interactivate/activities/Regression/" TargetMode="External"/><Relationship Id="rId4" Type="http://schemas.openxmlformats.org/officeDocument/2006/relationships/hyperlink" Target="http://commons.wikimedia.org/wiki/File:Linear_least_squares_example2.png" TargetMode="External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4.jp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"/>
          <p:cNvSpPr txBox="1">
            <a:spLocks noGrp="1"/>
          </p:cNvSpPr>
          <p:nvPr>
            <p:ph type="ctrTitle"/>
          </p:nvPr>
        </p:nvSpPr>
        <p:spPr>
          <a:xfrm>
            <a:off x="486833" y="2834640"/>
            <a:ext cx="5730240" cy="1779684"/>
          </a:xfr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dirty="0">
                <a:solidFill>
                  <a:srgbClr val="FF0000"/>
                </a:solidFill>
              </a:rPr>
              <a:t>Linear Models and Beyond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0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/>
              <a:t>Scikit-Learn Linear Regression Example</a:t>
            </a:r>
            <a:endParaRPr/>
          </a:p>
        </p:txBody>
      </p:sp>
      <p:sp>
        <p:nvSpPr>
          <p:cNvPr id="368" name="Google Shape;368;p10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71" name="Google Shape;371;p10"/>
          <p:cNvSpPr/>
          <p:nvPr/>
        </p:nvSpPr>
        <p:spPr>
          <a:xfrm>
            <a:off x="2067834" y="6444734"/>
            <a:ext cx="367125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https://scikit-learn.org/stable/modules/linear_model.html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67EC5-6242-4F57-84A0-454EC5A623F2}"/>
              </a:ext>
            </a:extLst>
          </p:cNvPr>
          <p:cNvSpPr txBox="1"/>
          <p:nvPr/>
        </p:nvSpPr>
        <p:spPr>
          <a:xfrm>
            <a:off x="389357" y="1152333"/>
            <a:ext cx="2026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Go to Python.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1"/>
          <p:cNvSpPr txBox="1">
            <a:spLocks noGrp="1"/>
          </p:cNvSpPr>
          <p:nvPr>
            <p:ph type="body" idx="1"/>
          </p:nvPr>
        </p:nvSpPr>
        <p:spPr>
          <a:xfrm>
            <a:off x="486833" y="457202"/>
            <a:ext cx="7316048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dirty="0"/>
              <a:t>Logistic Regression</a:t>
            </a:r>
            <a:endParaRPr dirty="0"/>
          </a:p>
        </p:txBody>
      </p:sp>
      <p:sp>
        <p:nvSpPr>
          <p:cNvPr id="377" name="Google Shape;377;p11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2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14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 dirty="0"/>
              <a:t>Logistic Regression: Motivation</a:t>
            </a:r>
            <a:endParaRPr dirty="0"/>
          </a:p>
        </p:txBody>
      </p:sp>
      <p:sp>
        <p:nvSpPr>
          <p:cNvPr id="383" name="Google Shape;383;p12"/>
          <p:cNvSpPr txBox="1">
            <a:spLocks noGrp="1"/>
          </p:cNvSpPr>
          <p:nvPr>
            <p:ph type="body" idx="1"/>
          </p:nvPr>
        </p:nvSpPr>
        <p:spPr>
          <a:xfrm>
            <a:off x="216375" y="1600198"/>
            <a:ext cx="7315200" cy="182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dirty="0"/>
              <a:t> </a:t>
            </a:r>
            <a:r>
              <a:rPr lang="en-US" b="1" dirty="0"/>
              <a:t>   </a:t>
            </a:r>
            <a:r>
              <a:rPr lang="en-US" dirty="0"/>
              <a:t> Consider two goals: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dirty="0"/>
              <a:t>A: Predict GMAT score using GPA and work experience.</a:t>
            </a:r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dirty="0"/>
              <a:t>B: Predict MBA admission using GMAT, GPA and work experience.</a:t>
            </a:r>
            <a:endParaRPr dirty="0"/>
          </a:p>
          <a:p>
            <a:pPr marL="17145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dirty="0"/>
          </a:p>
          <a:p>
            <a:pPr marL="17145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dirty="0"/>
          </a:p>
        </p:txBody>
      </p:sp>
      <p:sp>
        <p:nvSpPr>
          <p:cNvPr id="384" name="Google Shape;384;p12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582753BE-286D-4199-96CD-58A0291A3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540" y="844061"/>
            <a:ext cx="5213085" cy="51698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1757A2-BA16-49F8-8F55-EBBDE3ED02A0}"/>
              </a:ext>
            </a:extLst>
          </p:cNvPr>
          <p:cNvSpPr txBox="1"/>
          <p:nvPr/>
        </p:nvSpPr>
        <p:spPr>
          <a:xfrm>
            <a:off x="487680" y="3865750"/>
            <a:ext cx="51121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Can you use linear regression for A? </a:t>
            </a:r>
          </a:p>
          <a:p>
            <a:endParaRPr lang="en-US" dirty="0"/>
          </a:p>
          <a:p>
            <a:r>
              <a:rPr lang="en-US" dirty="0"/>
              <a:t>Q: Can you use linear regression for B?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9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2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 dirty="0"/>
              <a:t>Logistic Regression: Motivation</a:t>
            </a:r>
            <a:endParaRPr dirty="0"/>
          </a:p>
        </p:txBody>
      </p:sp>
      <p:sp>
        <p:nvSpPr>
          <p:cNvPr id="383" name="Google Shape;383;p12"/>
          <p:cNvSpPr txBox="1">
            <a:spLocks noGrp="1"/>
          </p:cNvSpPr>
          <p:nvPr>
            <p:ph type="body" idx="1"/>
          </p:nvPr>
        </p:nvSpPr>
        <p:spPr>
          <a:xfrm>
            <a:off x="216375" y="1600198"/>
            <a:ext cx="7315200" cy="182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dirty="0"/>
              <a:t> </a:t>
            </a:r>
            <a:r>
              <a:rPr lang="en-US" b="1" dirty="0"/>
              <a:t>   </a:t>
            </a:r>
            <a:r>
              <a:rPr lang="en-US" dirty="0"/>
              <a:t> Consider two goals: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dirty="0"/>
              <a:t>A: Predict GMAT score using GPA and work experience.</a:t>
            </a:r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dirty="0"/>
              <a:t>B: Predict MBA admission using GMAT, GPA and work experience.</a:t>
            </a:r>
            <a:endParaRPr dirty="0"/>
          </a:p>
          <a:p>
            <a:pPr marL="17145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dirty="0"/>
          </a:p>
          <a:p>
            <a:pPr marL="17145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dirty="0"/>
          </a:p>
        </p:txBody>
      </p:sp>
      <p:sp>
        <p:nvSpPr>
          <p:cNvPr id="384" name="Google Shape;384;p12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582753BE-286D-4199-96CD-58A0291A3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540" y="844061"/>
            <a:ext cx="5213085" cy="51698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1757A2-BA16-49F8-8F55-EBBDE3ED02A0}"/>
              </a:ext>
            </a:extLst>
          </p:cNvPr>
          <p:cNvSpPr txBox="1"/>
          <p:nvPr/>
        </p:nvSpPr>
        <p:spPr>
          <a:xfrm>
            <a:off x="487680" y="3865750"/>
            <a:ext cx="51121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Can you use linear regression for A? </a:t>
            </a:r>
            <a:r>
              <a:rPr lang="en-US" b="1" dirty="0">
                <a:solidFill>
                  <a:srgbClr val="FF0000"/>
                </a:solidFill>
              </a:rPr>
              <a:t>Probably OK.</a:t>
            </a:r>
          </a:p>
          <a:p>
            <a:endParaRPr lang="en-US" dirty="0"/>
          </a:p>
          <a:p>
            <a:r>
              <a:rPr lang="en-US" dirty="0"/>
              <a:t>Q: Can you use linear regression for B? </a:t>
            </a:r>
            <a:r>
              <a:rPr lang="en-US" b="1" dirty="0">
                <a:solidFill>
                  <a:srgbClr val="FF0000"/>
                </a:solidFill>
              </a:rPr>
              <a:t>Definitely NOT.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D1E453-F2FB-4E12-87E7-12ADAC09F855}"/>
                  </a:ext>
                </a:extLst>
              </p:cNvPr>
              <p:cNvSpPr txBox="1"/>
              <p:nvPr/>
            </p:nvSpPr>
            <p:spPr>
              <a:xfrm>
                <a:off x="487680" y="5171087"/>
                <a:ext cx="5428089" cy="1401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Explanation</a:t>
                </a:r>
                <a:r>
                  <a:rPr lang="en-US" dirty="0"/>
                  <a:t>: MBA admission is a binary variable 0 (not) or 1 (yes).</a:t>
                </a:r>
              </a:p>
              <a:p>
                <a:endParaRPr lang="en-US" dirty="0"/>
              </a:p>
              <a:p>
                <a:r>
                  <a:rPr lang="en-US" b="0" i="0" dirty="0">
                    <a:latin typeface="+mj-lt"/>
                  </a:rPr>
                  <a:t>The model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Is NOT suitable when Y takes only two values 0 or 1.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D1E453-F2FB-4E12-87E7-12ADAC09F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5171087"/>
                <a:ext cx="5428089" cy="1401602"/>
              </a:xfrm>
              <a:prstGeom prst="rect">
                <a:avLst/>
              </a:prstGeom>
              <a:blipFill>
                <a:blip r:embed="rId4"/>
                <a:stretch>
                  <a:fillRect l="-337" t="-435" b="-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01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3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 dirty="0"/>
              <a:t>Logistic Regression: idea</a:t>
            </a:r>
            <a:endParaRPr dirty="0"/>
          </a:p>
        </p:txBody>
      </p:sp>
      <p:sp>
        <p:nvSpPr>
          <p:cNvPr id="393" name="Google Shape;393;p13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3424DF-A84E-42DF-B9A4-B639A1198EB4}"/>
                  </a:ext>
                </a:extLst>
              </p:cNvPr>
              <p:cNvSpPr txBox="1"/>
              <p:nvPr/>
            </p:nvSpPr>
            <p:spPr>
              <a:xfrm>
                <a:off x="487680" y="988464"/>
                <a:ext cx="5296894" cy="698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0" dirty="0"/>
                  <a:t>Q: how do we modify 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   (∗)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r>
                  <a:rPr lang="en-US" sz="1600" dirty="0"/>
                  <a:t>to account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endParaRPr lang="en-US" sz="1600" dirty="0"/>
              </a:p>
              <a:p>
                <a:r>
                  <a:rPr lang="en-US" sz="1600" b="1" dirty="0"/>
                  <a:t>Idea</a:t>
                </a:r>
                <a:r>
                  <a:rPr lang="en-US" sz="1600" dirty="0"/>
                  <a:t>: view Y as a </a:t>
                </a:r>
                <a:r>
                  <a:rPr lang="en-US" sz="1600" dirty="0">
                    <a:solidFill>
                      <a:srgbClr val="FF0000"/>
                    </a:solidFill>
                  </a:rPr>
                  <a:t>Bernoulli random number</a:t>
                </a:r>
                <a:r>
                  <a:rPr lang="en-US" sz="1600" dirty="0"/>
                  <a:t>, with parameter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/>
                  <a:t> (probability of Y taking value 1).</a:t>
                </a:r>
              </a:p>
              <a:p>
                <a:endParaRPr lang="en-US" sz="1600" dirty="0"/>
              </a:p>
              <a:p>
                <a:r>
                  <a:rPr lang="en-US" sz="1600" b="1" dirty="0">
                    <a:solidFill>
                      <a:srgbClr val="FF0000"/>
                    </a:solidFill>
                  </a:rPr>
                  <a:t>Good news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/>
                  <a:t> is continuous number! </a:t>
                </a:r>
              </a:p>
              <a:p>
                <a:endParaRPr lang="en-US" sz="1600" dirty="0"/>
              </a:p>
              <a:p>
                <a:r>
                  <a:rPr lang="en-US" sz="1600" dirty="0">
                    <a:solidFill>
                      <a:schemeClr val="accent5">
                        <a:lumMod val="75000"/>
                      </a:schemeClr>
                    </a:solidFill>
                  </a:rPr>
                  <a:t>How about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(∗∗)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(can skip random error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600" dirty="0"/>
                  <a:t> since randomness is already modeled in </a:t>
                </a:r>
                <a:r>
                  <a:rPr lang="en-US" sz="1600" dirty="0">
                    <a:solidFill>
                      <a:srgbClr val="FF0000"/>
                    </a:solidFill>
                  </a:rPr>
                  <a:t>Bernoulli random number</a:t>
                </a:r>
                <a:r>
                  <a:rPr lang="en-US" sz="1600" dirty="0"/>
                  <a:t> Y).</a:t>
                </a:r>
              </a:p>
              <a:p>
                <a:endParaRPr lang="en-US" sz="1600" dirty="0"/>
              </a:p>
              <a:p>
                <a:r>
                  <a:rPr lang="en-US" sz="1600" b="1" dirty="0">
                    <a:solidFill>
                      <a:schemeClr val="accent4"/>
                    </a:solidFill>
                  </a:rPr>
                  <a:t>Bad news</a:t>
                </a:r>
                <a:r>
                  <a:rPr lang="en-US" sz="1600" dirty="0">
                    <a:solidFill>
                      <a:schemeClr val="tx2">
                        <a:lumMod val="1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>
                    <a:solidFill>
                      <a:schemeClr val="tx2">
                        <a:lumMod val="10000"/>
                      </a:schemeClr>
                    </a:solidFill>
                  </a:rPr>
                  <a:t> is </a:t>
                </a:r>
                <a:r>
                  <a:rPr lang="en-US" sz="1600" b="1" dirty="0">
                    <a:solidFill>
                      <a:schemeClr val="tx2">
                        <a:lumMod val="10000"/>
                      </a:schemeClr>
                    </a:solidFill>
                  </a:rPr>
                  <a:t>restricted</a:t>
                </a:r>
                <a:r>
                  <a:rPr lang="en-US" sz="1600" dirty="0">
                    <a:solidFill>
                      <a:schemeClr val="tx2">
                        <a:lumMod val="10000"/>
                      </a:schemeClr>
                    </a:solidFill>
                  </a:rPr>
                  <a:t> within interval [0,1]. No guarantee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within this range!</a:t>
                </a:r>
              </a:p>
              <a:p>
                <a:endParaRPr lang="en-US" sz="1600" dirty="0"/>
              </a:p>
              <a:p>
                <a:r>
                  <a:rPr lang="en-US" sz="1600" b="1" dirty="0">
                    <a:ln>
                      <a:solidFill>
                        <a:srgbClr val="FF0000"/>
                      </a:solidFill>
                    </a:ln>
                    <a:solidFill>
                      <a:schemeClr val="tx1">
                        <a:lumMod val="90000"/>
                        <a:lumOff val="10000"/>
                      </a:schemeClr>
                    </a:solidFill>
                    <a:effectLst>
                      <a:reflection blurRad="6350" stA="55000" endA="300" endPos="45500" dir="5400000" sy="-100000" algn="bl" rotWithShape="0"/>
                    </a:effectLst>
                  </a:rPr>
                  <a:t>A smart idea</a:t>
                </a:r>
                <a:r>
                  <a:rPr lang="en-US" sz="1600" b="1" dirty="0">
                    <a:ln>
                      <a:solidFill>
                        <a:srgbClr val="FF0000"/>
                      </a:solidFill>
                    </a:ln>
                    <a:effectLst>
                      <a:reflection blurRad="6350" stA="55000" endA="300" endPos="45500" dir="5400000" sy="-100000" algn="bl" rotWithShape="0"/>
                    </a:effectLst>
                  </a:rPr>
                  <a:t>: </a:t>
                </a:r>
                <a:r>
                  <a:rPr lang="en-US" sz="1600" dirty="0">
                    <a:solidFill>
                      <a:schemeClr val="tx2">
                        <a:lumMod val="10000"/>
                      </a:schemeClr>
                    </a:solidFill>
                  </a:rPr>
                  <a:t>introduce a function </a:t>
                </a:r>
                <a:r>
                  <a:rPr lang="en-US" sz="1600" dirty="0">
                    <a:solidFill>
                      <a:srgbClr val="FF0000"/>
                    </a:solidFill>
                  </a:rPr>
                  <a:t>g</a:t>
                </a:r>
                <a:r>
                  <a:rPr lang="en-US" sz="1600" dirty="0">
                    <a:solidFill>
                      <a:schemeClr val="tx2">
                        <a:lumMod val="10000"/>
                      </a:schemeClr>
                    </a:solidFill>
                  </a:rPr>
                  <a:t> mapping from whole real line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−∞, +∞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2">
                        <a:lumMod val="10000"/>
                      </a:schemeClr>
                    </a:solidFill>
                  </a:rPr>
                  <a:t> to [0,1] . Replace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(∗∗)</m:t>
                    </m:r>
                  </m:oMath>
                </a14:m>
                <a:r>
                  <a:rPr lang="en-US" sz="1600" dirty="0"/>
                  <a:t> by</a:t>
                </a:r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r>
                  <a:rPr lang="en-US" dirty="0"/>
                  <a:t> </a:t>
                </a: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3424DF-A84E-42DF-B9A4-B639A1198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988464"/>
                <a:ext cx="5296894" cy="6987747"/>
              </a:xfrm>
              <a:prstGeom prst="rect">
                <a:avLst/>
              </a:prstGeom>
              <a:blipFill>
                <a:blip r:embed="rId3"/>
                <a:stretch>
                  <a:fillRect l="-575" t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8068488-C242-475D-BAFD-8079DC69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28" y="988464"/>
            <a:ext cx="5423093" cy="360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DD9746-A494-4C0D-96D9-5F973498A6B2}"/>
                  </a:ext>
                </a:extLst>
              </p:cNvPr>
              <p:cNvSpPr txBox="1"/>
              <p:nvPr/>
            </p:nvSpPr>
            <p:spPr>
              <a:xfrm>
                <a:off x="6595799" y="4594603"/>
                <a:ext cx="5423094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 popular choice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800" dirty="0"/>
                  <a:t>: logistic function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DD9746-A494-4C0D-96D9-5F973498A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799" y="4594603"/>
                <a:ext cx="5423094" cy="902555"/>
              </a:xfrm>
              <a:prstGeom prst="rect">
                <a:avLst/>
              </a:prstGeom>
              <a:blipFill>
                <a:blip r:embed="rId5"/>
                <a:stretch>
                  <a:fillRect l="-1011" t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744BCB9-32D1-4AB4-85E8-BB66EB8D3406}"/>
              </a:ext>
            </a:extLst>
          </p:cNvPr>
          <p:cNvCxnSpPr/>
          <p:nvPr/>
        </p:nvCxnSpPr>
        <p:spPr>
          <a:xfrm flipV="1">
            <a:off x="4949687" y="5287617"/>
            <a:ext cx="3588026" cy="1113183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AA08F5-16C1-4C8A-9210-18B899F1E070}"/>
              </a:ext>
            </a:extLst>
          </p:cNvPr>
          <p:cNvSpPr txBox="1"/>
          <p:nvPr/>
        </p:nvSpPr>
        <p:spPr>
          <a:xfrm>
            <a:off x="7093278" y="6207323"/>
            <a:ext cx="3092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Logistic regression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D773DF-2078-4EC2-A685-FA6F975185A6}"/>
              </a:ext>
            </a:extLst>
          </p:cNvPr>
          <p:cNvCxnSpPr/>
          <p:nvPr/>
        </p:nvCxnSpPr>
        <p:spPr>
          <a:xfrm>
            <a:off x="6743700" y="5844208"/>
            <a:ext cx="501926" cy="363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0405-8848-4A00-B2CA-B3FCBF48D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logistic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6B94E1-55D5-4DA7-845D-21C9392BA9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-30943" y="1993812"/>
                <a:ext cx="5369331" cy="3876215"/>
              </a:xfrm>
            </p:spPr>
            <p:txBody>
              <a:bodyPr/>
              <a:lstStyle/>
              <a:p>
                <a:r>
                  <a:rPr lang="en-US" dirty="0"/>
                  <a:t>Fitting (training) logistic model with data is again based on optimizing an </a:t>
                </a:r>
                <a:r>
                  <a:rPr lang="en-US" dirty="0">
                    <a:solidFill>
                      <a:srgbClr val="FF0000"/>
                    </a:solidFill>
                  </a:rPr>
                  <a:t>objective function, </a:t>
                </a:r>
                <a:r>
                  <a:rPr lang="en-US" dirty="0">
                    <a:solidFill>
                      <a:schemeClr val="tx1"/>
                    </a:solidFill>
                  </a:rPr>
                  <a:t>known as the likelihood function</a:t>
                </a:r>
                <a:r>
                  <a:rPr lang="en-US" b="1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With trained model, namely, estimated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and a new 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one can predict the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𝑏𝑦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Based on predicted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one can do binary classification:</a:t>
                </a:r>
              </a:p>
              <a:p>
                <a:pPr marL="11430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      predicted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&gt;0.5 --&gt; label new Y as 1</a:t>
                </a:r>
              </a:p>
              <a:p>
                <a:pPr marL="11430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      predicted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&lt;0.5 --&gt; label new Y as 0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6B94E1-55D5-4DA7-845D-21C9392BA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30943" y="1993812"/>
                <a:ext cx="5369331" cy="3876215"/>
              </a:xfrm>
              <a:blipFill>
                <a:blip r:embed="rId2"/>
                <a:stretch>
                  <a:fillRect l="-341" r="-1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AD040-B97F-483B-9C40-A8574F675A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22E83F-9538-4435-AC06-1544275BB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560" y="821270"/>
            <a:ext cx="5847309" cy="39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59C26F-7A62-4C7E-AE0D-14525F741F9F}"/>
                  </a:ext>
                </a:extLst>
              </p:cNvPr>
              <p:cNvSpPr txBox="1"/>
              <p:nvPr/>
            </p:nvSpPr>
            <p:spPr>
              <a:xfrm>
                <a:off x="444179" y="1092480"/>
                <a:ext cx="6462407" cy="555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0" dirty="0"/>
                  <a:t>Logistic regression model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: logistic function.</a:t>
                </a:r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59C26F-7A62-4C7E-AE0D-14525F741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79" y="1092480"/>
                <a:ext cx="6462407" cy="555217"/>
              </a:xfrm>
              <a:prstGeom prst="rect">
                <a:avLst/>
              </a:prstGeom>
              <a:blipFill>
                <a:blip r:embed="rId4"/>
                <a:stretch>
                  <a:fillRect l="-283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E9609C-9806-42CE-A334-3DFBDE84F946}"/>
                  </a:ext>
                </a:extLst>
              </p:cNvPr>
              <p:cNvSpPr txBox="1"/>
              <p:nvPr/>
            </p:nvSpPr>
            <p:spPr>
              <a:xfrm>
                <a:off x="6211613" y="5082623"/>
                <a:ext cx="4298731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Fitting logistic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p = probability of passing test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= hours studied</a:t>
                </a:r>
              </a:p>
              <a:p>
                <a:r>
                  <a:rPr lang="en-US" altLang="zh-CN" dirty="0"/>
                  <a:t>Y= 0 (fail) or 1 (pass)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E9609C-9806-42CE-A334-3DFBDE84F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613" y="5082623"/>
                <a:ext cx="4298731" cy="1169551"/>
              </a:xfrm>
              <a:prstGeom prst="rect">
                <a:avLst/>
              </a:prstGeom>
              <a:blipFill>
                <a:blip r:embed="rId5"/>
                <a:stretch>
                  <a:fillRect l="-426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88D9FFF-3348-4B14-8CFE-11F85119B59C}"/>
              </a:ext>
            </a:extLst>
          </p:cNvPr>
          <p:cNvSpPr txBox="1"/>
          <p:nvPr/>
        </p:nvSpPr>
        <p:spPr>
          <a:xfrm>
            <a:off x="8923283" y="2354317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CC581E-80F1-4D42-ACAF-2D2B9BAB5E22}"/>
              </a:ext>
            </a:extLst>
          </p:cNvPr>
          <p:cNvSpPr txBox="1"/>
          <p:nvPr/>
        </p:nvSpPr>
        <p:spPr>
          <a:xfrm>
            <a:off x="7438991" y="2609680"/>
            <a:ext cx="2757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9AE491-924B-4458-9BEA-94679AE6ADC2}"/>
              </a:ext>
            </a:extLst>
          </p:cNvPr>
          <p:cNvCxnSpPr/>
          <p:nvPr/>
        </p:nvCxnSpPr>
        <p:spPr>
          <a:xfrm flipV="1">
            <a:off x="8061852" y="1127255"/>
            <a:ext cx="262758" cy="370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050A48-215C-46C2-818D-C3C4147F4C12}"/>
              </a:ext>
            </a:extLst>
          </p:cNvPr>
          <p:cNvSpPr txBox="1"/>
          <p:nvPr/>
        </p:nvSpPr>
        <p:spPr>
          <a:xfrm>
            <a:off x="6783419" y="1394463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training data point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2CE27-B320-40F1-9281-FED1ED24AB43}"/>
              </a:ext>
            </a:extLst>
          </p:cNvPr>
          <p:cNvCxnSpPr/>
          <p:nvPr/>
        </p:nvCxnSpPr>
        <p:spPr>
          <a:xfrm>
            <a:off x="6783419" y="2284767"/>
            <a:ext cx="4283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E7DAECA-50A4-45EE-98EF-E9AE7861FB05}"/>
                  </a:ext>
                </a:extLst>
              </p14:cNvPr>
              <p14:cNvContentPartPr/>
              <p14:nvPr/>
            </p14:nvContentPartPr>
            <p14:xfrm>
              <a:off x="9479876" y="391984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E7DAECA-50A4-45EE-98EF-E9AE7861FB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71236" y="39112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AC581E-0C3B-4A8D-B878-620D63081589}"/>
                  </a:ext>
                </a:extLst>
              </p14:cNvPr>
              <p14:cNvContentPartPr/>
              <p14:nvPr/>
            </p14:nvContentPartPr>
            <p14:xfrm>
              <a:off x="9543236" y="388816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AC581E-0C3B-4A8D-B878-620D630815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80236" y="3825526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89482A-6E91-420D-A4E4-EC41C2A3C7D4}"/>
              </a:ext>
            </a:extLst>
          </p:cNvPr>
          <p:cNvCxnSpPr/>
          <p:nvPr/>
        </p:nvCxnSpPr>
        <p:spPr>
          <a:xfrm flipH="1">
            <a:off x="9669517" y="3429000"/>
            <a:ext cx="746235" cy="37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06D6F8-E4C0-41C8-9C48-1B64D71D9C73}"/>
              </a:ext>
            </a:extLst>
          </p:cNvPr>
          <p:cNvSpPr txBox="1"/>
          <p:nvPr/>
        </p:nvSpPr>
        <p:spPr>
          <a:xfrm>
            <a:off x="10037397" y="3093077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new x value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E3E707-1B04-4B08-9520-26C8A8626368}"/>
              </a:ext>
            </a:extLst>
          </p:cNvPr>
          <p:cNvCxnSpPr/>
          <p:nvPr/>
        </p:nvCxnSpPr>
        <p:spPr>
          <a:xfrm flipV="1">
            <a:off x="9543236" y="1277760"/>
            <a:ext cx="360" cy="264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90D993-00BE-48E7-9E90-C331F9F505D8}"/>
              </a:ext>
            </a:extLst>
          </p:cNvPr>
          <p:cNvCxnSpPr/>
          <p:nvPr/>
        </p:nvCxnSpPr>
        <p:spPr>
          <a:xfrm flipH="1">
            <a:off x="6783779" y="1288270"/>
            <a:ext cx="2759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0F97A71-AD07-4A82-929D-7B458EF414D3}"/>
              </a:ext>
            </a:extLst>
          </p:cNvPr>
          <p:cNvGrpSpPr/>
          <p:nvPr/>
        </p:nvGrpSpPr>
        <p:grpSpPr>
          <a:xfrm>
            <a:off x="6737036" y="1292206"/>
            <a:ext cx="360" cy="360"/>
            <a:chOff x="6737036" y="1292206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1649BD6-7321-431B-9AE9-D872C398F1D8}"/>
                    </a:ext>
                  </a:extLst>
                </p14:cNvPr>
                <p14:cNvContentPartPr/>
                <p14:nvPr/>
              </p14:nvContentPartPr>
              <p14:xfrm>
                <a:off x="6737036" y="1292206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1649BD6-7321-431B-9AE9-D872C398F1D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74396" y="12292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9E7121F-01EA-4575-9980-5B300471E477}"/>
                    </a:ext>
                  </a:extLst>
                </p14:cNvPr>
                <p14:cNvContentPartPr/>
                <p14:nvPr/>
              </p14:nvContentPartPr>
              <p14:xfrm>
                <a:off x="6737036" y="1292206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9E7121F-01EA-4575-9980-5B300471E4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74396" y="12292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A2BD6CA8-CFD7-4321-9F9F-96E9F339DDEC}"/>
              </a:ext>
            </a:extLst>
          </p:cNvPr>
          <p:cNvCxnSpPr/>
          <p:nvPr/>
        </p:nvCxnSpPr>
        <p:spPr>
          <a:xfrm flipV="1">
            <a:off x="6783419" y="588579"/>
            <a:ext cx="468719" cy="689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>
            <a:extLst>
              <a:ext uri="{FF2B5EF4-FFF2-40B4-BE49-F238E27FC236}">
                <a16:creationId xmlns:a16="http://schemas.microsoft.com/office/drawing/2014/main" id="{A0EC07CA-9D25-4CE1-882A-2ACB7E433EC2}"/>
              </a:ext>
            </a:extLst>
          </p:cNvPr>
          <p:cNvSpPr txBox="1"/>
          <p:nvPr/>
        </p:nvSpPr>
        <p:spPr>
          <a:xfrm>
            <a:off x="6604445" y="339600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 p for new x</a:t>
            </a:r>
          </a:p>
        </p:txBody>
      </p: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C19CD836-BCC1-4C34-8079-B574A9F76BBE}"/>
              </a:ext>
            </a:extLst>
          </p:cNvPr>
          <p:cNvCxnSpPr/>
          <p:nvPr/>
        </p:nvCxnSpPr>
        <p:spPr>
          <a:xfrm>
            <a:off x="8818179" y="2284767"/>
            <a:ext cx="0" cy="1603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96DAD1B7-8BBE-45AE-8D74-BB67B85BB8BD}"/>
                  </a:ext>
                </a:extLst>
              </p14:cNvPr>
              <p14:cNvContentPartPr/>
              <p14:nvPr/>
            </p14:nvContentPartPr>
            <p14:xfrm>
              <a:off x="8817836" y="3898966"/>
              <a:ext cx="360" cy="360"/>
            </p14:xfrm>
          </p:contentPart>
        </mc:Choice>
        <mc:Fallback xmlns=""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96DAD1B7-8BBE-45AE-8D74-BB67B85BB8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55196" y="383632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034" name="TextBox 1033">
            <a:extLst>
              <a:ext uri="{FF2B5EF4-FFF2-40B4-BE49-F238E27FC236}">
                <a16:creationId xmlns:a16="http://schemas.microsoft.com/office/drawing/2014/main" id="{5EBCBB15-94A8-43D7-86AD-70B69110C3D5}"/>
              </a:ext>
            </a:extLst>
          </p:cNvPr>
          <p:cNvSpPr txBox="1"/>
          <p:nvPr/>
        </p:nvSpPr>
        <p:spPr>
          <a:xfrm flipH="1">
            <a:off x="6952305" y="4400960"/>
            <a:ext cx="1256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boundary</a:t>
            </a:r>
          </a:p>
        </p:txBody>
      </p: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F47596AD-047A-486A-B89A-3D1B1947B4B3}"/>
              </a:ext>
            </a:extLst>
          </p:cNvPr>
          <p:cNvCxnSpPr>
            <a:cxnSpLocks/>
          </p:cNvCxnSpPr>
          <p:nvPr/>
        </p:nvCxnSpPr>
        <p:spPr>
          <a:xfrm flipV="1">
            <a:off x="8050666" y="3931919"/>
            <a:ext cx="703471" cy="545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85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6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 dirty="0"/>
              <a:t>Generalized Linear Models</a:t>
            </a:r>
            <a:endParaRPr dirty="0"/>
          </a:p>
        </p:txBody>
      </p:sp>
      <p:sp>
        <p:nvSpPr>
          <p:cNvPr id="560" name="Google Shape;560;p16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7E6AE-ED86-448C-9F31-52EF70DD8F6F}"/>
              </a:ext>
            </a:extLst>
          </p:cNvPr>
          <p:cNvSpPr txBox="1"/>
          <p:nvPr/>
        </p:nvSpPr>
        <p:spPr>
          <a:xfrm>
            <a:off x="487680" y="1759035"/>
            <a:ext cx="115361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Linear and logistic regression models belong to a large class of models known as  </a:t>
            </a:r>
            <a:r>
              <a:rPr lang="en-US" sz="1800" dirty="0">
                <a:solidFill>
                  <a:srgbClr val="FF0000"/>
                </a:solidFill>
              </a:rPr>
              <a:t>Generalized Linear Models.</a:t>
            </a:r>
          </a:p>
          <a:p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A65784-3132-49D4-8EE7-CDA185B348FB}"/>
                  </a:ext>
                </a:extLst>
              </p:cNvPr>
              <p:cNvSpPr txBox="1"/>
              <p:nvPr/>
            </p:nvSpPr>
            <p:spPr>
              <a:xfrm>
                <a:off x="3415862" y="3612634"/>
                <a:ext cx="6096000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/>
                  <a:t>Mean of 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A65784-3132-49D4-8EE7-CDA185B34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862" y="3612634"/>
                <a:ext cx="6096000" cy="410497"/>
              </a:xfrm>
              <a:prstGeom prst="rect">
                <a:avLst/>
              </a:prstGeom>
              <a:blipFill>
                <a:blip r:embed="rId3"/>
                <a:stretch>
                  <a:fillRect l="-800" t="-447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5"/>
          <p:cNvSpPr txBox="1">
            <a:spLocks noGrp="1"/>
          </p:cNvSpPr>
          <p:nvPr>
            <p:ph type="body" idx="1"/>
          </p:nvPr>
        </p:nvSpPr>
        <p:spPr>
          <a:xfrm>
            <a:off x="486833" y="457202"/>
            <a:ext cx="7316048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dirty="0"/>
              <a:t>Generalized Linear Models</a:t>
            </a:r>
            <a:endParaRPr dirty="0"/>
          </a:p>
        </p:txBody>
      </p:sp>
      <p:sp>
        <p:nvSpPr>
          <p:cNvPr id="409" name="Google Shape;409;p15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10" name="Google Shape;410;p15"/>
          <p:cNvSpPr txBox="1"/>
          <p:nvPr/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5"/>
          <p:cNvSpPr/>
          <p:nvPr/>
        </p:nvSpPr>
        <p:spPr>
          <a:xfrm>
            <a:off x="2021545" y="1577264"/>
            <a:ext cx="560717" cy="5348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5"/>
          <p:cNvSpPr/>
          <p:nvPr/>
        </p:nvSpPr>
        <p:spPr>
          <a:xfrm>
            <a:off x="2021544" y="2259321"/>
            <a:ext cx="560717" cy="534838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13" name="Google Shape;413;p15"/>
          <p:cNvSpPr/>
          <p:nvPr/>
        </p:nvSpPr>
        <p:spPr>
          <a:xfrm>
            <a:off x="3640434" y="1844683"/>
            <a:ext cx="560717" cy="534838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414" name="Google Shape;414;p15"/>
          <p:cNvCxnSpPr>
            <a:stCxn id="411" idx="6"/>
            <a:endCxn id="413" idx="2"/>
          </p:cNvCxnSpPr>
          <p:nvPr/>
        </p:nvCxnSpPr>
        <p:spPr>
          <a:xfrm>
            <a:off x="2582262" y="1844683"/>
            <a:ext cx="1058100" cy="2673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5" name="Google Shape;415;p15"/>
          <p:cNvCxnSpPr>
            <a:stCxn id="412" idx="6"/>
            <a:endCxn id="413" idx="2"/>
          </p:cNvCxnSpPr>
          <p:nvPr/>
        </p:nvCxnSpPr>
        <p:spPr>
          <a:xfrm rot="10800000" flipH="1">
            <a:off x="2582261" y="2112140"/>
            <a:ext cx="1058100" cy="4146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6" name="Google Shape;416;p15"/>
          <p:cNvSpPr txBox="1"/>
          <p:nvPr/>
        </p:nvSpPr>
        <p:spPr>
          <a:xfrm rot="894691">
            <a:off x="2603927" y="1705945"/>
            <a:ext cx="833517" cy="27747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17" name="Google Shape;417;p15"/>
          <p:cNvSpPr txBox="1"/>
          <p:nvPr/>
        </p:nvSpPr>
        <p:spPr>
          <a:xfrm rot="-1285021">
            <a:off x="2564110" y="2085334"/>
            <a:ext cx="833517" cy="2774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18" name="Google Shape;418;p15"/>
          <p:cNvSpPr txBox="1"/>
          <p:nvPr/>
        </p:nvSpPr>
        <p:spPr>
          <a:xfrm>
            <a:off x="1776909" y="2882950"/>
            <a:ext cx="1049986" cy="28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3203313" y="2870880"/>
            <a:ext cx="1341380" cy="3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5"/>
          <p:cNvSpPr/>
          <p:nvPr/>
        </p:nvSpPr>
        <p:spPr>
          <a:xfrm>
            <a:off x="2021545" y="4014663"/>
            <a:ext cx="560717" cy="5348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5"/>
          <p:cNvSpPr/>
          <p:nvPr/>
        </p:nvSpPr>
        <p:spPr>
          <a:xfrm>
            <a:off x="2021544" y="4696720"/>
            <a:ext cx="560717" cy="534838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22" name="Google Shape;422;p15"/>
          <p:cNvSpPr/>
          <p:nvPr/>
        </p:nvSpPr>
        <p:spPr>
          <a:xfrm>
            <a:off x="3640434" y="4282082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Google Shape;423;p15"/>
          <p:cNvCxnSpPr>
            <a:stCxn id="420" idx="6"/>
            <a:endCxn id="422" idx="2"/>
          </p:cNvCxnSpPr>
          <p:nvPr/>
        </p:nvCxnSpPr>
        <p:spPr>
          <a:xfrm>
            <a:off x="2582262" y="4282082"/>
            <a:ext cx="1058100" cy="2673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4" name="Google Shape;424;p15"/>
          <p:cNvCxnSpPr>
            <a:stCxn id="421" idx="6"/>
            <a:endCxn id="422" idx="2"/>
          </p:cNvCxnSpPr>
          <p:nvPr/>
        </p:nvCxnSpPr>
        <p:spPr>
          <a:xfrm rot="10800000" flipH="1">
            <a:off x="2582261" y="4549539"/>
            <a:ext cx="1058100" cy="4146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5" name="Google Shape;425;p15"/>
          <p:cNvSpPr txBox="1"/>
          <p:nvPr/>
        </p:nvSpPr>
        <p:spPr>
          <a:xfrm rot="894691">
            <a:off x="2603927" y="4143344"/>
            <a:ext cx="833517" cy="27747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26" name="Google Shape;426;p15"/>
          <p:cNvSpPr txBox="1"/>
          <p:nvPr/>
        </p:nvSpPr>
        <p:spPr>
          <a:xfrm rot="-1285021">
            <a:off x="2564110" y="4522733"/>
            <a:ext cx="833517" cy="27747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27" name="Google Shape;427;p15"/>
          <p:cNvSpPr txBox="1"/>
          <p:nvPr/>
        </p:nvSpPr>
        <p:spPr>
          <a:xfrm>
            <a:off x="1776909" y="5320349"/>
            <a:ext cx="1049986" cy="28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5"/>
          <p:cNvSpPr txBox="1"/>
          <p:nvPr/>
        </p:nvSpPr>
        <p:spPr>
          <a:xfrm>
            <a:off x="3203313" y="5295087"/>
            <a:ext cx="1341380" cy="3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Hidden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5"/>
          <p:cNvSpPr txBox="1"/>
          <p:nvPr/>
        </p:nvSpPr>
        <p:spPr>
          <a:xfrm>
            <a:off x="3499144" y="3955155"/>
            <a:ext cx="845438" cy="30322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59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30" name="Google Shape;430;p15"/>
          <p:cNvSpPr/>
          <p:nvPr/>
        </p:nvSpPr>
        <p:spPr>
          <a:xfrm>
            <a:off x="4960057" y="4267654"/>
            <a:ext cx="560717" cy="534838"/>
          </a:xfrm>
          <a:prstGeom prst="ellipse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31" name="Google Shape;431;p15"/>
          <p:cNvCxnSpPr>
            <a:stCxn id="422" idx="6"/>
            <a:endCxn id="430" idx="2"/>
          </p:cNvCxnSpPr>
          <p:nvPr/>
        </p:nvCxnSpPr>
        <p:spPr>
          <a:xfrm flipV="1">
            <a:off x="4201151" y="4535073"/>
            <a:ext cx="758906" cy="14428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2" name="Google Shape;432;p15"/>
          <p:cNvSpPr txBox="1"/>
          <p:nvPr/>
        </p:nvSpPr>
        <p:spPr>
          <a:xfrm>
            <a:off x="4688402" y="5283664"/>
            <a:ext cx="1341380" cy="3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5"/>
          <p:cNvSpPr txBox="1"/>
          <p:nvPr/>
        </p:nvSpPr>
        <p:spPr>
          <a:xfrm>
            <a:off x="95308" y="1893437"/>
            <a:ext cx="1679899" cy="78871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l="-4363" r="-436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35" name="Google Shape;435;p15"/>
          <p:cNvSpPr/>
          <p:nvPr/>
        </p:nvSpPr>
        <p:spPr>
          <a:xfrm>
            <a:off x="7631247" y="2017842"/>
            <a:ext cx="560717" cy="5348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5"/>
          <p:cNvSpPr/>
          <p:nvPr/>
        </p:nvSpPr>
        <p:spPr>
          <a:xfrm>
            <a:off x="7631246" y="2699899"/>
            <a:ext cx="560717" cy="534838"/>
          </a:xfrm>
          <a:prstGeom prst="ellipse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37" name="Google Shape;437;p15"/>
          <p:cNvSpPr/>
          <p:nvPr/>
        </p:nvSpPr>
        <p:spPr>
          <a:xfrm>
            <a:off x="9250136" y="2285261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8" name="Google Shape;438;p15"/>
          <p:cNvCxnSpPr>
            <a:stCxn id="435" idx="6"/>
            <a:endCxn id="437" idx="2"/>
          </p:cNvCxnSpPr>
          <p:nvPr/>
        </p:nvCxnSpPr>
        <p:spPr>
          <a:xfrm>
            <a:off x="8191964" y="2285261"/>
            <a:ext cx="1058100" cy="2673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9" name="Google Shape;439;p15"/>
          <p:cNvCxnSpPr>
            <a:stCxn id="436" idx="6"/>
            <a:endCxn id="437" idx="2"/>
          </p:cNvCxnSpPr>
          <p:nvPr/>
        </p:nvCxnSpPr>
        <p:spPr>
          <a:xfrm rot="10800000" flipH="1">
            <a:off x="8191963" y="2552718"/>
            <a:ext cx="1058100" cy="4146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0" name="Google Shape;440;p15"/>
          <p:cNvSpPr txBox="1"/>
          <p:nvPr/>
        </p:nvSpPr>
        <p:spPr>
          <a:xfrm>
            <a:off x="8127403" y="1745209"/>
            <a:ext cx="833517" cy="2774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173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41" name="Google Shape;441;p15"/>
          <p:cNvSpPr txBox="1"/>
          <p:nvPr/>
        </p:nvSpPr>
        <p:spPr>
          <a:xfrm>
            <a:off x="7386611" y="3323528"/>
            <a:ext cx="1049986" cy="28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5"/>
          <p:cNvSpPr txBox="1"/>
          <p:nvPr/>
        </p:nvSpPr>
        <p:spPr>
          <a:xfrm>
            <a:off x="8858557" y="3799831"/>
            <a:ext cx="1341380" cy="3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Hidden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5"/>
          <p:cNvSpPr/>
          <p:nvPr/>
        </p:nvSpPr>
        <p:spPr>
          <a:xfrm>
            <a:off x="10550400" y="2287794"/>
            <a:ext cx="560717" cy="534838"/>
          </a:xfrm>
          <a:prstGeom prst="ellipse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444" name="Google Shape;444;p15"/>
          <p:cNvCxnSpPr>
            <a:stCxn id="437" idx="6"/>
            <a:endCxn id="443" idx="2"/>
          </p:cNvCxnSpPr>
          <p:nvPr/>
        </p:nvCxnSpPr>
        <p:spPr>
          <a:xfrm>
            <a:off x="9810853" y="2552680"/>
            <a:ext cx="739500" cy="24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5" name="Google Shape;445;p15"/>
          <p:cNvSpPr txBox="1"/>
          <p:nvPr/>
        </p:nvSpPr>
        <p:spPr>
          <a:xfrm>
            <a:off x="10298104" y="3286843"/>
            <a:ext cx="1341380" cy="3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5"/>
          <p:cNvSpPr/>
          <p:nvPr/>
        </p:nvSpPr>
        <p:spPr>
          <a:xfrm>
            <a:off x="9248889" y="1584949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5"/>
          <p:cNvSpPr/>
          <p:nvPr/>
        </p:nvSpPr>
        <p:spPr>
          <a:xfrm>
            <a:off x="9280175" y="3084985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5"/>
          <p:cNvSpPr/>
          <p:nvPr/>
        </p:nvSpPr>
        <p:spPr>
          <a:xfrm>
            <a:off x="9248888" y="790478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15"/>
          <p:cNvCxnSpPr>
            <a:stCxn id="436" idx="6"/>
            <a:endCxn id="447" idx="2"/>
          </p:cNvCxnSpPr>
          <p:nvPr/>
        </p:nvCxnSpPr>
        <p:spPr>
          <a:xfrm>
            <a:off x="8191963" y="2967318"/>
            <a:ext cx="1088100" cy="3852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0" name="Google Shape;450;p15"/>
          <p:cNvCxnSpPr>
            <a:stCxn id="436" idx="6"/>
            <a:endCxn id="446" idx="2"/>
          </p:cNvCxnSpPr>
          <p:nvPr/>
        </p:nvCxnSpPr>
        <p:spPr>
          <a:xfrm rot="10800000" flipH="1">
            <a:off x="8191963" y="1852218"/>
            <a:ext cx="1056900" cy="11151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1" name="Google Shape;451;p15"/>
          <p:cNvCxnSpPr>
            <a:stCxn id="435" idx="6"/>
            <a:endCxn id="447" idx="2"/>
          </p:cNvCxnSpPr>
          <p:nvPr/>
        </p:nvCxnSpPr>
        <p:spPr>
          <a:xfrm>
            <a:off x="8191964" y="2285261"/>
            <a:ext cx="1088100" cy="10671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2" name="Google Shape;452;p15"/>
          <p:cNvCxnSpPr>
            <a:stCxn id="435" idx="6"/>
            <a:endCxn id="446" idx="2"/>
          </p:cNvCxnSpPr>
          <p:nvPr/>
        </p:nvCxnSpPr>
        <p:spPr>
          <a:xfrm rot="10800000" flipH="1">
            <a:off x="8191964" y="1852361"/>
            <a:ext cx="1056900" cy="4329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3" name="Google Shape;453;p15"/>
          <p:cNvCxnSpPr>
            <a:stCxn id="448" idx="6"/>
            <a:endCxn id="443" idx="2"/>
          </p:cNvCxnSpPr>
          <p:nvPr/>
        </p:nvCxnSpPr>
        <p:spPr>
          <a:xfrm>
            <a:off x="9809605" y="1057897"/>
            <a:ext cx="740700" cy="14973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4" name="Google Shape;454;p15"/>
          <p:cNvCxnSpPr>
            <a:stCxn id="446" idx="6"/>
            <a:endCxn id="443" idx="2"/>
          </p:cNvCxnSpPr>
          <p:nvPr/>
        </p:nvCxnSpPr>
        <p:spPr>
          <a:xfrm>
            <a:off x="9809606" y="1852368"/>
            <a:ext cx="740700" cy="7029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5" name="Google Shape;455;p15"/>
          <p:cNvCxnSpPr>
            <a:stCxn id="447" idx="6"/>
            <a:endCxn id="443" idx="2"/>
          </p:cNvCxnSpPr>
          <p:nvPr/>
        </p:nvCxnSpPr>
        <p:spPr>
          <a:xfrm rot="10800000" flipH="1">
            <a:off x="9840892" y="2555304"/>
            <a:ext cx="709500" cy="7971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6" name="Google Shape;456;p15"/>
          <p:cNvSpPr txBox="1"/>
          <p:nvPr/>
        </p:nvSpPr>
        <p:spPr>
          <a:xfrm>
            <a:off x="10169187" y="1675939"/>
            <a:ext cx="833517" cy="277476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1777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57" name="Google Shape;457;p15"/>
          <p:cNvSpPr txBox="1"/>
          <p:nvPr/>
        </p:nvSpPr>
        <p:spPr>
          <a:xfrm>
            <a:off x="8109868" y="-62053"/>
            <a:ext cx="2838756" cy="788714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58" name="Google Shape;458;p15"/>
          <p:cNvSpPr/>
          <p:nvPr/>
        </p:nvSpPr>
        <p:spPr>
          <a:xfrm rot="-2419258">
            <a:off x="5565695" y="3342204"/>
            <a:ext cx="1945308" cy="543965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5"/>
          <p:cNvSpPr/>
          <p:nvPr/>
        </p:nvSpPr>
        <p:spPr>
          <a:xfrm>
            <a:off x="2908473" y="3273469"/>
            <a:ext cx="405748" cy="60495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5"/>
          <p:cNvSpPr/>
          <p:nvPr/>
        </p:nvSpPr>
        <p:spPr>
          <a:xfrm>
            <a:off x="74577" y="1402763"/>
            <a:ext cx="7376592" cy="2548372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5"/>
          <p:cNvSpPr/>
          <p:nvPr/>
        </p:nvSpPr>
        <p:spPr>
          <a:xfrm>
            <a:off x="9331126" y="4289240"/>
            <a:ext cx="405748" cy="60495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2" name="Google Shape;462;p15"/>
          <p:cNvGrpSpPr/>
          <p:nvPr/>
        </p:nvGrpSpPr>
        <p:grpSpPr>
          <a:xfrm>
            <a:off x="7969070" y="4523392"/>
            <a:ext cx="3142047" cy="2057400"/>
            <a:chOff x="4014150" y="1562149"/>
            <a:chExt cx="6928342" cy="4536651"/>
          </a:xfrm>
        </p:grpSpPr>
        <p:sp>
          <p:nvSpPr>
            <p:cNvPr id="463" name="Google Shape;463;p15"/>
            <p:cNvSpPr/>
            <p:nvPr/>
          </p:nvSpPr>
          <p:spPr>
            <a:xfrm>
              <a:off x="4263351" y="2944518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4263350" y="3626575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5802810" y="3626575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6" name="Google Shape;466;p15"/>
            <p:cNvCxnSpPr>
              <a:stCxn id="463" idx="6"/>
              <a:endCxn id="465" idx="2"/>
            </p:cNvCxnSpPr>
            <p:nvPr/>
          </p:nvCxnSpPr>
          <p:spPr>
            <a:xfrm>
              <a:off x="4824068" y="3211937"/>
              <a:ext cx="978600" cy="682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67" name="Google Shape;467;p15"/>
            <p:cNvCxnSpPr>
              <a:stCxn id="464" idx="6"/>
              <a:endCxn id="465" idx="2"/>
            </p:cNvCxnSpPr>
            <p:nvPr/>
          </p:nvCxnSpPr>
          <p:spPr>
            <a:xfrm>
              <a:off x="4824067" y="3893994"/>
              <a:ext cx="978600" cy="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68" name="Google Shape;468;p15"/>
            <p:cNvSpPr/>
            <p:nvPr/>
          </p:nvSpPr>
          <p:spPr>
            <a:xfrm>
              <a:off x="7103074" y="3629108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9" name="Google Shape;469;p15"/>
            <p:cNvCxnSpPr>
              <a:stCxn id="465" idx="6"/>
              <a:endCxn id="468" idx="2"/>
            </p:cNvCxnSpPr>
            <p:nvPr/>
          </p:nvCxnSpPr>
          <p:spPr>
            <a:xfrm>
              <a:off x="6363527" y="3893994"/>
              <a:ext cx="739500" cy="24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70" name="Google Shape;470;p15"/>
            <p:cNvSpPr/>
            <p:nvPr/>
          </p:nvSpPr>
          <p:spPr>
            <a:xfrm>
              <a:off x="5801563" y="2926263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5832849" y="4426299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5801562" y="213179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3" name="Google Shape;473;p15"/>
            <p:cNvCxnSpPr>
              <a:stCxn id="464" idx="6"/>
              <a:endCxn id="471" idx="2"/>
            </p:cNvCxnSpPr>
            <p:nvPr/>
          </p:nvCxnSpPr>
          <p:spPr>
            <a:xfrm>
              <a:off x="4824067" y="3893994"/>
              <a:ext cx="1008900" cy="7998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4" name="Google Shape;474;p15"/>
            <p:cNvCxnSpPr>
              <a:stCxn id="464" idx="6"/>
              <a:endCxn id="470" idx="2"/>
            </p:cNvCxnSpPr>
            <p:nvPr/>
          </p:nvCxnSpPr>
          <p:spPr>
            <a:xfrm rot="10800000" flipH="1">
              <a:off x="4824067" y="3193794"/>
              <a:ext cx="977400" cy="700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5" name="Google Shape;475;p15"/>
            <p:cNvCxnSpPr>
              <a:stCxn id="463" idx="6"/>
              <a:endCxn id="471" idx="2"/>
            </p:cNvCxnSpPr>
            <p:nvPr/>
          </p:nvCxnSpPr>
          <p:spPr>
            <a:xfrm>
              <a:off x="4824068" y="3211937"/>
              <a:ext cx="1008900" cy="1481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6" name="Google Shape;476;p15"/>
            <p:cNvCxnSpPr>
              <a:stCxn id="463" idx="6"/>
              <a:endCxn id="470" idx="2"/>
            </p:cNvCxnSpPr>
            <p:nvPr/>
          </p:nvCxnSpPr>
          <p:spPr>
            <a:xfrm rot="10800000" flipH="1">
              <a:off x="4824068" y="3193637"/>
              <a:ext cx="977400" cy="18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7" name="Google Shape;477;p15"/>
            <p:cNvCxnSpPr>
              <a:stCxn id="472" idx="6"/>
              <a:endCxn id="468" idx="2"/>
            </p:cNvCxnSpPr>
            <p:nvPr/>
          </p:nvCxnSpPr>
          <p:spPr>
            <a:xfrm>
              <a:off x="6362279" y="2399211"/>
              <a:ext cx="740700" cy="1497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8" name="Google Shape;478;p15"/>
            <p:cNvCxnSpPr>
              <a:stCxn id="470" idx="6"/>
              <a:endCxn id="468" idx="2"/>
            </p:cNvCxnSpPr>
            <p:nvPr/>
          </p:nvCxnSpPr>
          <p:spPr>
            <a:xfrm>
              <a:off x="6362280" y="3193682"/>
              <a:ext cx="740700" cy="702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9" name="Google Shape;479;p15"/>
            <p:cNvCxnSpPr>
              <a:stCxn id="471" idx="6"/>
              <a:endCxn id="468" idx="2"/>
            </p:cNvCxnSpPr>
            <p:nvPr/>
          </p:nvCxnSpPr>
          <p:spPr>
            <a:xfrm rot="10800000" flipH="1">
              <a:off x="6393566" y="3896618"/>
              <a:ext cx="709500" cy="79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80" name="Google Shape;480;p15"/>
            <p:cNvSpPr/>
            <p:nvPr/>
          </p:nvSpPr>
          <p:spPr>
            <a:xfrm>
              <a:off x="7103073" y="2926263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8235616" y="3621536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8266902" y="2926263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8298188" y="4426299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8266901" y="2131792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4258786" y="1562149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4258785" y="2244206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4258786" y="4421260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4258785" y="5103317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9996010" y="2944518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9996009" y="3626575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9991445" y="1562149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9991444" y="2244206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9991445" y="4421260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9991444" y="5103317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5" name="Google Shape;495;p15"/>
            <p:cNvCxnSpPr>
              <a:stCxn id="487" idx="6"/>
              <a:endCxn id="472" idx="2"/>
            </p:cNvCxnSpPr>
            <p:nvPr/>
          </p:nvCxnSpPr>
          <p:spPr>
            <a:xfrm rot="10800000" flipH="1">
              <a:off x="4819503" y="2399079"/>
              <a:ext cx="982200" cy="22896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6" name="Google Shape;496;p15"/>
            <p:cNvCxnSpPr>
              <a:stCxn id="488" idx="6"/>
              <a:endCxn id="465" idx="2"/>
            </p:cNvCxnSpPr>
            <p:nvPr/>
          </p:nvCxnSpPr>
          <p:spPr>
            <a:xfrm rot="10800000" flipH="1">
              <a:off x="4819502" y="3894136"/>
              <a:ext cx="983400" cy="14766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7" name="Google Shape;497;p15"/>
            <p:cNvCxnSpPr>
              <a:stCxn id="488" idx="6"/>
              <a:endCxn id="470" idx="2"/>
            </p:cNvCxnSpPr>
            <p:nvPr/>
          </p:nvCxnSpPr>
          <p:spPr>
            <a:xfrm rot="10800000" flipH="1">
              <a:off x="4819502" y="3193636"/>
              <a:ext cx="982200" cy="217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8" name="Google Shape;498;p15"/>
            <p:cNvCxnSpPr>
              <a:stCxn id="486" idx="6"/>
              <a:endCxn id="471" idx="2"/>
            </p:cNvCxnSpPr>
            <p:nvPr/>
          </p:nvCxnSpPr>
          <p:spPr>
            <a:xfrm>
              <a:off x="4819502" y="2511625"/>
              <a:ext cx="1013400" cy="2182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9" name="Google Shape;499;p15"/>
            <p:cNvCxnSpPr>
              <a:stCxn id="486" idx="6"/>
              <a:endCxn id="472" idx="2"/>
            </p:cNvCxnSpPr>
            <p:nvPr/>
          </p:nvCxnSpPr>
          <p:spPr>
            <a:xfrm rot="10800000" flipH="1">
              <a:off x="4819502" y="2399125"/>
              <a:ext cx="982200" cy="1125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0" name="Google Shape;500;p15"/>
            <p:cNvCxnSpPr>
              <a:stCxn id="485" idx="6"/>
              <a:endCxn id="472" idx="2"/>
            </p:cNvCxnSpPr>
            <p:nvPr/>
          </p:nvCxnSpPr>
          <p:spPr>
            <a:xfrm>
              <a:off x="4819503" y="1829568"/>
              <a:ext cx="982200" cy="569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1" name="Google Shape;501;p15"/>
            <p:cNvCxnSpPr>
              <a:stCxn id="487" idx="6"/>
              <a:endCxn id="471" idx="2"/>
            </p:cNvCxnSpPr>
            <p:nvPr/>
          </p:nvCxnSpPr>
          <p:spPr>
            <a:xfrm>
              <a:off x="4819503" y="4688679"/>
              <a:ext cx="1013400" cy="5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2" name="Google Shape;502;p15"/>
            <p:cNvCxnSpPr>
              <a:stCxn id="464" idx="6"/>
              <a:endCxn id="472" idx="2"/>
            </p:cNvCxnSpPr>
            <p:nvPr/>
          </p:nvCxnSpPr>
          <p:spPr>
            <a:xfrm rot="10800000" flipH="1">
              <a:off x="4824067" y="2399094"/>
              <a:ext cx="977400" cy="1494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3" name="Google Shape;503;p15"/>
            <p:cNvCxnSpPr>
              <a:stCxn id="488" idx="6"/>
              <a:endCxn id="471" idx="2"/>
            </p:cNvCxnSpPr>
            <p:nvPr/>
          </p:nvCxnSpPr>
          <p:spPr>
            <a:xfrm rot="10800000" flipH="1">
              <a:off x="4819502" y="4693636"/>
              <a:ext cx="1013400" cy="67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4" name="Google Shape;504;p15"/>
            <p:cNvCxnSpPr>
              <a:stCxn id="488" idx="6"/>
              <a:endCxn id="465" idx="2"/>
            </p:cNvCxnSpPr>
            <p:nvPr/>
          </p:nvCxnSpPr>
          <p:spPr>
            <a:xfrm rot="10800000" flipH="1">
              <a:off x="4819502" y="3894136"/>
              <a:ext cx="983400" cy="14766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5" name="Google Shape;505;p15"/>
            <p:cNvCxnSpPr>
              <a:stCxn id="487" idx="6"/>
              <a:endCxn id="470" idx="2"/>
            </p:cNvCxnSpPr>
            <p:nvPr/>
          </p:nvCxnSpPr>
          <p:spPr>
            <a:xfrm rot="10800000" flipH="1">
              <a:off x="4819503" y="3193779"/>
              <a:ext cx="982200" cy="1494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6" name="Google Shape;506;p15"/>
            <p:cNvCxnSpPr>
              <a:stCxn id="486" idx="6"/>
              <a:endCxn id="470" idx="2"/>
            </p:cNvCxnSpPr>
            <p:nvPr/>
          </p:nvCxnSpPr>
          <p:spPr>
            <a:xfrm>
              <a:off x="4819502" y="2511625"/>
              <a:ext cx="982200" cy="682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7" name="Google Shape;507;p15"/>
            <p:cNvCxnSpPr>
              <a:stCxn id="485" idx="6"/>
              <a:endCxn id="470" idx="2"/>
            </p:cNvCxnSpPr>
            <p:nvPr/>
          </p:nvCxnSpPr>
          <p:spPr>
            <a:xfrm>
              <a:off x="4819503" y="1829568"/>
              <a:ext cx="982200" cy="1364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8" name="Google Shape;508;p15"/>
            <p:cNvCxnSpPr>
              <a:stCxn id="485" idx="6"/>
              <a:endCxn id="471" idx="2"/>
            </p:cNvCxnSpPr>
            <p:nvPr/>
          </p:nvCxnSpPr>
          <p:spPr>
            <a:xfrm>
              <a:off x="4819503" y="1829568"/>
              <a:ext cx="1013400" cy="2864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9" name="Google Shape;509;p15"/>
            <p:cNvCxnSpPr>
              <a:stCxn id="486" idx="6"/>
              <a:endCxn id="465" idx="2"/>
            </p:cNvCxnSpPr>
            <p:nvPr/>
          </p:nvCxnSpPr>
          <p:spPr>
            <a:xfrm>
              <a:off x="4819502" y="2511625"/>
              <a:ext cx="983400" cy="13824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0" name="Google Shape;510;p15"/>
            <p:cNvCxnSpPr>
              <a:stCxn id="463" idx="6"/>
              <a:endCxn id="472" idx="2"/>
            </p:cNvCxnSpPr>
            <p:nvPr/>
          </p:nvCxnSpPr>
          <p:spPr>
            <a:xfrm rot="10800000" flipH="1">
              <a:off x="4824068" y="2399237"/>
              <a:ext cx="977400" cy="812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1" name="Google Shape;511;p15"/>
            <p:cNvCxnSpPr>
              <a:stCxn id="487" idx="6"/>
              <a:endCxn id="465" idx="2"/>
            </p:cNvCxnSpPr>
            <p:nvPr/>
          </p:nvCxnSpPr>
          <p:spPr>
            <a:xfrm rot="10800000" flipH="1">
              <a:off x="4819503" y="3893979"/>
              <a:ext cx="983400" cy="794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2" name="Google Shape;512;p15"/>
            <p:cNvCxnSpPr>
              <a:stCxn id="472" idx="6"/>
              <a:endCxn id="480" idx="2"/>
            </p:cNvCxnSpPr>
            <p:nvPr/>
          </p:nvCxnSpPr>
          <p:spPr>
            <a:xfrm>
              <a:off x="6362279" y="2399211"/>
              <a:ext cx="740700" cy="7944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3" name="Google Shape;513;p15"/>
            <p:cNvCxnSpPr>
              <a:stCxn id="472" idx="6"/>
              <a:endCxn id="468" idx="2"/>
            </p:cNvCxnSpPr>
            <p:nvPr/>
          </p:nvCxnSpPr>
          <p:spPr>
            <a:xfrm>
              <a:off x="6362279" y="2399211"/>
              <a:ext cx="740700" cy="1497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4" name="Google Shape;514;p15"/>
            <p:cNvCxnSpPr>
              <a:stCxn id="470" idx="6"/>
              <a:endCxn id="480" idx="2"/>
            </p:cNvCxnSpPr>
            <p:nvPr/>
          </p:nvCxnSpPr>
          <p:spPr>
            <a:xfrm>
              <a:off x="6362280" y="3193682"/>
              <a:ext cx="740700" cy="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5" name="Google Shape;515;p15"/>
            <p:cNvCxnSpPr>
              <a:stCxn id="465" idx="6"/>
              <a:endCxn id="480" idx="2"/>
            </p:cNvCxnSpPr>
            <p:nvPr/>
          </p:nvCxnSpPr>
          <p:spPr>
            <a:xfrm rot="10800000" flipH="1">
              <a:off x="6363527" y="3193794"/>
              <a:ext cx="739500" cy="700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6" name="Google Shape;516;p15"/>
            <p:cNvCxnSpPr>
              <a:stCxn id="471" idx="6"/>
              <a:endCxn id="480" idx="2"/>
            </p:cNvCxnSpPr>
            <p:nvPr/>
          </p:nvCxnSpPr>
          <p:spPr>
            <a:xfrm rot="10800000" flipH="1">
              <a:off x="6393566" y="3193718"/>
              <a:ext cx="709500" cy="15000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7" name="Google Shape;517;p15"/>
            <p:cNvCxnSpPr>
              <a:stCxn id="480" idx="6"/>
              <a:endCxn id="484" idx="2"/>
            </p:cNvCxnSpPr>
            <p:nvPr/>
          </p:nvCxnSpPr>
          <p:spPr>
            <a:xfrm rot="10800000" flipH="1">
              <a:off x="7663790" y="2399282"/>
              <a:ext cx="603000" cy="7944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8" name="Google Shape;518;p15"/>
            <p:cNvCxnSpPr>
              <a:stCxn id="480" idx="6"/>
              <a:endCxn id="482" idx="2"/>
            </p:cNvCxnSpPr>
            <p:nvPr/>
          </p:nvCxnSpPr>
          <p:spPr>
            <a:xfrm>
              <a:off x="7663790" y="3193682"/>
              <a:ext cx="603000" cy="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9" name="Google Shape;519;p15"/>
            <p:cNvCxnSpPr>
              <a:stCxn id="480" idx="6"/>
              <a:endCxn id="481" idx="2"/>
            </p:cNvCxnSpPr>
            <p:nvPr/>
          </p:nvCxnSpPr>
          <p:spPr>
            <a:xfrm>
              <a:off x="7663790" y="3193682"/>
              <a:ext cx="571800" cy="6954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0" name="Google Shape;520;p15"/>
            <p:cNvCxnSpPr>
              <a:stCxn id="480" idx="6"/>
              <a:endCxn id="483" idx="2"/>
            </p:cNvCxnSpPr>
            <p:nvPr/>
          </p:nvCxnSpPr>
          <p:spPr>
            <a:xfrm>
              <a:off x="7663790" y="3193682"/>
              <a:ext cx="634500" cy="15000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1" name="Google Shape;521;p15"/>
            <p:cNvCxnSpPr>
              <a:stCxn id="468" idx="6"/>
              <a:endCxn id="484" idx="2"/>
            </p:cNvCxnSpPr>
            <p:nvPr/>
          </p:nvCxnSpPr>
          <p:spPr>
            <a:xfrm rot="10800000" flipH="1">
              <a:off x="7663791" y="2399227"/>
              <a:ext cx="603000" cy="1497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2" name="Google Shape;522;p15"/>
            <p:cNvCxnSpPr>
              <a:stCxn id="468" idx="6"/>
              <a:endCxn id="482" idx="2"/>
            </p:cNvCxnSpPr>
            <p:nvPr/>
          </p:nvCxnSpPr>
          <p:spPr>
            <a:xfrm rot="10800000" flipH="1">
              <a:off x="7663791" y="3193627"/>
              <a:ext cx="603000" cy="702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3" name="Google Shape;523;p15"/>
            <p:cNvCxnSpPr>
              <a:stCxn id="468" idx="6"/>
              <a:endCxn id="481" idx="2"/>
            </p:cNvCxnSpPr>
            <p:nvPr/>
          </p:nvCxnSpPr>
          <p:spPr>
            <a:xfrm rot="10800000" flipH="1">
              <a:off x="7663791" y="3889027"/>
              <a:ext cx="571800" cy="75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4" name="Google Shape;524;p15"/>
            <p:cNvCxnSpPr>
              <a:stCxn id="468" idx="6"/>
              <a:endCxn id="483" idx="2"/>
            </p:cNvCxnSpPr>
            <p:nvPr/>
          </p:nvCxnSpPr>
          <p:spPr>
            <a:xfrm>
              <a:off x="7663791" y="3896527"/>
              <a:ext cx="634500" cy="79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5" name="Google Shape;525;p15"/>
            <p:cNvCxnSpPr>
              <a:stCxn id="484" idx="6"/>
              <a:endCxn id="491" idx="2"/>
            </p:cNvCxnSpPr>
            <p:nvPr/>
          </p:nvCxnSpPr>
          <p:spPr>
            <a:xfrm rot="10800000" flipH="1">
              <a:off x="8827618" y="1829511"/>
              <a:ext cx="1163700" cy="569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6" name="Google Shape;526;p15"/>
            <p:cNvCxnSpPr>
              <a:stCxn id="484" idx="6"/>
              <a:endCxn id="492" idx="2"/>
            </p:cNvCxnSpPr>
            <p:nvPr/>
          </p:nvCxnSpPr>
          <p:spPr>
            <a:xfrm>
              <a:off x="8827618" y="2399211"/>
              <a:ext cx="1163700" cy="1125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7" name="Google Shape;527;p15"/>
            <p:cNvCxnSpPr>
              <a:stCxn id="484" idx="6"/>
              <a:endCxn id="489" idx="2"/>
            </p:cNvCxnSpPr>
            <p:nvPr/>
          </p:nvCxnSpPr>
          <p:spPr>
            <a:xfrm>
              <a:off x="8827618" y="2399211"/>
              <a:ext cx="1168500" cy="812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8" name="Google Shape;528;p15"/>
            <p:cNvCxnSpPr>
              <a:stCxn id="484" idx="6"/>
              <a:endCxn id="490" idx="2"/>
            </p:cNvCxnSpPr>
            <p:nvPr/>
          </p:nvCxnSpPr>
          <p:spPr>
            <a:xfrm>
              <a:off x="8827618" y="2399211"/>
              <a:ext cx="1168500" cy="1494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9" name="Google Shape;529;p15"/>
            <p:cNvCxnSpPr>
              <a:stCxn id="484" idx="6"/>
              <a:endCxn id="493" idx="2"/>
            </p:cNvCxnSpPr>
            <p:nvPr/>
          </p:nvCxnSpPr>
          <p:spPr>
            <a:xfrm>
              <a:off x="8827618" y="2399211"/>
              <a:ext cx="1163700" cy="22896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0" name="Google Shape;530;p15"/>
            <p:cNvCxnSpPr>
              <a:stCxn id="484" idx="6"/>
              <a:endCxn id="494" idx="2"/>
            </p:cNvCxnSpPr>
            <p:nvPr/>
          </p:nvCxnSpPr>
          <p:spPr>
            <a:xfrm>
              <a:off x="8827618" y="2399211"/>
              <a:ext cx="1163700" cy="29715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1" name="Google Shape;531;p15"/>
            <p:cNvCxnSpPr>
              <a:stCxn id="482" idx="6"/>
              <a:endCxn id="491" idx="2"/>
            </p:cNvCxnSpPr>
            <p:nvPr/>
          </p:nvCxnSpPr>
          <p:spPr>
            <a:xfrm rot="10800000" flipH="1">
              <a:off x="8827619" y="1829582"/>
              <a:ext cx="1163700" cy="1364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2" name="Google Shape;532;p15"/>
            <p:cNvCxnSpPr>
              <a:stCxn id="482" idx="6"/>
              <a:endCxn id="492" idx="2"/>
            </p:cNvCxnSpPr>
            <p:nvPr/>
          </p:nvCxnSpPr>
          <p:spPr>
            <a:xfrm rot="10800000" flipH="1">
              <a:off x="8827619" y="2511482"/>
              <a:ext cx="1163700" cy="682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3" name="Google Shape;533;p15"/>
            <p:cNvCxnSpPr>
              <a:stCxn id="482" idx="6"/>
              <a:endCxn id="489" idx="2"/>
            </p:cNvCxnSpPr>
            <p:nvPr/>
          </p:nvCxnSpPr>
          <p:spPr>
            <a:xfrm>
              <a:off x="8827619" y="3193682"/>
              <a:ext cx="1168500" cy="18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4" name="Google Shape;534;p15"/>
            <p:cNvCxnSpPr>
              <a:stCxn id="482" idx="6"/>
              <a:endCxn id="490" idx="2"/>
            </p:cNvCxnSpPr>
            <p:nvPr/>
          </p:nvCxnSpPr>
          <p:spPr>
            <a:xfrm>
              <a:off x="8827619" y="3193682"/>
              <a:ext cx="1168500" cy="700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5" name="Google Shape;535;p15"/>
            <p:cNvCxnSpPr>
              <a:stCxn id="482" idx="6"/>
              <a:endCxn id="493" idx="2"/>
            </p:cNvCxnSpPr>
            <p:nvPr/>
          </p:nvCxnSpPr>
          <p:spPr>
            <a:xfrm>
              <a:off x="8827619" y="3193682"/>
              <a:ext cx="1163700" cy="1494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6" name="Google Shape;536;p15"/>
            <p:cNvCxnSpPr>
              <a:stCxn id="482" idx="6"/>
              <a:endCxn id="494" idx="2"/>
            </p:cNvCxnSpPr>
            <p:nvPr/>
          </p:nvCxnSpPr>
          <p:spPr>
            <a:xfrm>
              <a:off x="8827619" y="3193682"/>
              <a:ext cx="1163700" cy="217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7" name="Google Shape;537;p15"/>
            <p:cNvCxnSpPr>
              <a:stCxn id="481" idx="6"/>
              <a:endCxn id="491" idx="2"/>
            </p:cNvCxnSpPr>
            <p:nvPr/>
          </p:nvCxnSpPr>
          <p:spPr>
            <a:xfrm rot="10800000" flipH="1">
              <a:off x="8796333" y="1829455"/>
              <a:ext cx="1195200" cy="20595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8" name="Google Shape;538;p15"/>
            <p:cNvCxnSpPr>
              <a:stCxn id="481" idx="6"/>
              <a:endCxn id="492" idx="2"/>
            </p:cNvCxnSpPr>
            <p:nvPr/>
          </p:nvCxnSpPr>
          <p:spPr>
            <a:xfrm rot="10800000" flipH="1">
              <a:off x="8796333" y="2511655"/>
              <a:ext cx="1195200" cy="1377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9" name="Google Shape;539;p15"/>
            <p:cNvCxnSpPr>
              <a:stCxn id="481" idx="6"/>
              <a:endCxn id="489" idx="2"/>
            </p:cNvCxnSpPr>
            <p:nvPr/>
          </p:nvCxnSpPr>
          <p:spPr>
            <a:xfrm rot="10800000" flipH="1">
              <a:off x="8796333" y="3211855"/>
              <a:ext cx="1199700" cy="67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40" name="Google Shape;540;p15"/>
            <p:cNvCxnSpPr>
              <a:stCxn id="481" idx="6"/>
              <a:endCxn id="490" idx="2"/>
            </p:cNvCxnSpPr>
            <p:nvPr/>
          </p:nvCxnSpPr>
          <p:spPr>
            <a:xfrm>
              <a:off x="8796333" y="3888955"/>
              <a:ext cx="1199700" cy="5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41" name="Google Shape;541;p15"/>
            <p:cNvCxnSpPr>
              <a:stCxn id="481" idx="6"/>
              <a:endCxn id="493" idx="2"/>
            </p:cNvCxnSpPr>
            <p:nvPr/>
          </p:nvCxnSpPr>
          <p:spPr>
            <a:xfrm>
              <a:off x="8796333" y="3888955"/>
              <a:ext cx="1195200" cy="7998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42" name="Google Shape;542;p15"/>
            <p:cNvCxnSpPr>
              <a:stCxn id="481" idx="6"/>
              <a:endCxn id="494" idx="2"/>
            </p:cNvCxnSpPr>
            <p:nvPr/>
          </p:nvCxnSpPr>
          <p:spPr>
            <a:xfrm>
              <a:off x="8796333" y="3888955"/>
              <a:ext cx="1195200" cy="1481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43" name="Google Shape;543;p15"/>
            <p:cNvCxnSpPr>
              <a:stCxn id="483" idx="6"/>
              <a:endCxn id="491" idx="2"/>
            </p:cNvCxnSpPr>
            <p:nvPr/>
          </p:nvCxnSpPr>
          <p:spPr>
            <a:xfrm rot="10800000" flipH="1">
              <a:off x="8858905" y="1829618"/>
              <a:ext cx="1132500" cy="2864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44" name="Google Shape;544;p15"/>
            <p:cNvCxnSpPr>
              <a:stCxn id="483" idx="6"/>
              <a:endCxn id="492" idx="2"/>
            </p:cNvCxnSpPr>
            <p:nvPr/>
          </p:nvCxnSpPr>
          <p:spPr>
            <a:xfrm rot="10800000" flipH="1">
              <a:off x="8858905" y="2511518"/>
              <a:ext cx="1132500" cy="2182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45" name="Google Shape;545;p15"/>
            <p:cNvCxnSpPr>
              <a:stCxn id="483" idx="6"/>
              <a:endCxn id="489" idx="2"/>
            </p:cNvCxnSpPr>
            <p:nvPr/>
          </p:nvCxnSpPr>
          <p:spPr>
            <a:xfrm rot="10800000" flipH="1">
              <a:off x="8858905" y="3212018"/>
              <a:ext cx="1137000" cy="1481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46" name="Google Shape;546;p15"/>
            <p:cNvCxnSpPr>
              <a:stCxn id="483" idx="6"/>
              <a:endCxn id="490" idx="2"/>
            </p:cNvCxnSpPr>
            <p:nvPr/>
          </p:nvCxnSpPr>
          <p:spPr>
            <a:xfrm rot="10800000" flipH="1">
              <a:off x="8858905" y="3893918"/>
              <a:ext cx="1137000" cy="7998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47" name="Google Shape;547;p15"/>
            <p:cNvCxnSpPr>
              <a:stCxn id="483" idx="6"/>
              <a:endCxn id="494" idx="2"/>
            </p:cNvCxnSpPr>
            <p:nvPr/>
          </p:nvCxnSpPr>
          <p:spPr>
            <a:xfrm>
              <a:off x="8858905" y="4693718"/>
              <a:ext cx="1132500" cy="67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8" name="Google Shape;548;p15"/>
            <p:cNvSpPr txBox="1"/>
            <p:nvPr/>
          </p:nvSpPr>
          <p:spPr>
            <a:xfrm>
              <a:off x="4014150" y="5687591"/>
              <a:ext cx="1049986" cy="282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 layer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5"/>
            <p:cNvSpPr txBox="1"/>
            <p:nvPr/>
          </p:nvSpPr>
          <p:spPr>
            <a:xfrm>
              <a:off x="6456780" y="5115632"/>
              <a:ext cx="2260577" cy="917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Neurons (hidden layers)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5"/>
            <p:cNvSpPr txBox="1"/>
            <p:nvPr/>
          </p:nvSpPr>
          <p:spPr>
            <a:xfrm>
              <a:off x="9601112" y="5780335"/>
              <a:ext cx="1341380" cy="318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 layer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1" name="Google Shape;551;p15"/>
          <p:cNvSpPr/>
          <p:nvPr/>
        </p:nvSpPr>
        <p:spPr>
          <a:xfrm>
            <a:off x="7674178" y="4235327"/>
            <a:ext cx="3736367" cy="2622673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5"/>
          <p:cNvSpPr/>
          <p:nvPr/>
        </p:nvSpPr>
        <p:spPr>
          <a:xfrm>
            <a:off x="7451168" y="-18873"/>
            <a:ext cx="4571429" cy="4164418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5"/>
          <p:cNvSpPr/>
          <p:nvPr/>
        </p:nvSpPr>
        <p:spPr>
          <a:xfrm>
            <a:off x="5681620" y="3947644"/>
            <a:ext cx="1324178" cy="1066909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7"/>
          <p:cNvSpPr txBox="1">
            <a:spLocks noGrp="1"/>
          </p:cNvSpPr>
          <p:nvPr>
            <p:ph type="body" idx="1"/>
          </p:nvPr>
        </p:nvSpPr>
        <p:spPr>
          <a:xfrm>
            <a:off x="486833" y="457202"/>
            <a:ext cx="7316048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dirty="0"/>
              <a:t>Logistic Regression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dirty="0"/>
              <a:t>Go to Python</a:t>
            </a:r>
            <a:endParaRPr dirty="0"/>
          </a:p>
        </p:txBody>
      </p:sp>
      <p:sp>
        <p:nvSpPr>
          <p:cNvPr id="566" name="Google Shape;566;p17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F005E-9CEA-4398-B0C3-C0222A97097E}"/>
              </a:ext>
            </a:extLst>
          </p:cNvPr>
          <p:cNvSpPr txBox="1"/>
          <p:nvPr/>
        </p:nvSpPr>
        <p:spPr>
          <a:xfrm>
            <a:off x="382982" y="1314602"/>
            <a:ext cx="6097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An </a:t>
            </a:r>
            <a:r>
              <a:rPr lang="en-US" dirty="0"/>
              <a:t>idealized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mathematical description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of how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data is generated.</a:t>
            </a:r>
            <a:endParaRPr lang="en-US" dirty="0"/>
          </a:p>
        </p:txBody>
      </p:sp>
      <p:pic>
        <p:nvPicPr>
          <p:cNvPr id="7" name="Picture 6" descr="A mug on a table&#10;&#10;Description automatically generated with medium confidence">
            <a:extLst>
              <a:ext uri="{FF2B5EF4-FFF2-40B4-BE49-F238E27FC236}">
                <a16:creationId xmlns:a16="http://schemas.microsoft.com/office/drawing/2014/main" id="{920F47E7-DA72-408A-B00D-FF3CCCF0F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456" y="614203"/>
            <a:ext cx="3998759" cy="399875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2A4A4F4-8859-4E62-AB94-E897DE1F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</a:t>
            </a:r>
            <a:br>
              <a:rPr lang="en-US" dirty="0"/>
            </a:b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756392-1588-4F45-9C3D-12E3D375AC8C}"/>
              </a:ext>
            </a:extLst>
          </p:cNvPr>
          <p:cNvSpPr txBox="1"/>
          <p:nvPr/>
        </p:nvSpPr>
        <p:spPr>
          <a:xfrm>
            <a:off x="413462" y="976048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What is a </a:t>
            </a:r>
            <a:r>
              <a:rPr lang="en-US" sz="1600" dirty="0">
                <a:solidFill>
                  <a:srgbClr val="FF0000"/>
                </a:solidFill>
              </a:rPr>
              <a:t>model?</a:t>
            </a:r>
            <a:endParaRPr lang="en-US" sz="1600" dirty="0"/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1FAFC718-B21E-4436-8E0B-62F8274BF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58" y="1727085"/>
            <a:ext cx="3847836" cy="28858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33BD9CB-FA46-490A-A08F-1089D3811D55}"/>
                  </a:ext>
                </a:extLst>
              </p:cNvPr>
              <p:cNvSpPr txBox="1"/>
              <p:nvPr/>
            </p:nvSpPr>
            <p:spPr>
              <a:xfrm>
                <a:off x="290611" y="4851110"/>
                <a:ext cx="7678858" cy="8454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13.7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100,000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 </a:t>
                </a:r>
                <a:r>
                  <a:rPr lang="en-US" dirty="0">
                    <a:solidFill>
                      <a:srgbClr val="FF0000"/>
                    </a:solidFill>
                  </a:rPr>
                  <a:t>e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y= </a:t>
                </a:r>
                <a:r>
                  <a:rPr lang="en-US" dirty="0"/>
                  <a:t>Fatalities in a state; </a:t>
                </a:r>
                <a:r>
                  <a:rPr lang="en-US" dirty="0">
                    <a:solidFill>
                      <a:schemeClr val="tx1"/>
                    </a:solidFill>
                  </a:rPr>
                  <a:t>x= Population of state; </a:t>
                </a:r>
                <a:r>
                  <a:rPr lang="en-US" dirty="0">
                    <a:solidFill>
                      <a:srgbClr val="FF0000"/>
                    </a:solidFill>
                  </a:rPr>
                  <a:t>e: error term, a random number (with mean 0)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33BD9CB-FA46-490A-A08F-1089D3811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11" y="4851110"/>
                <a:ext cx="7678858" cy="845488"/>
              </a:xfrm>
              <a:prstGeom prst="rect">
                <a:avLst/>
              </a:prstGeom>
              <a:blipFill>
                <a:blip r:embed="rId5"/>
                <a:stretch>
                  <a:fillRect l="-238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5B50E76-6C02-437B-8FD2-3BF89C1531E0}"/>
              </a:ext>
            </a:extLst>
          </p:cNvPr>
          <p:cNvSpPr txBox="1"/>
          <p:nvPr/>
        </p:nvSpPr>
        <p:spPr>
          <a:xfrm>
            <a:off x="200627" y="5956346"/>
            <a:ext cx="6444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When a model involves </a:t>
            </a:r>
            <a:r>
              <a:rPr lang="en-US" dirty="0">
                <a:solidFill>
                  <a:srgbClr val="FF0000"/>
                </a:solidFill>
              </a:rPr>
              <a:t>randomness</a:t>
            </a:r>
            <a:r>
              <a:rPr lang="en-US" dirty="0"/>
              <a:t>, often call it a </a:t>
            </a:r>
            <a:r>
              <a:rPr lang="en-US" dirty="0">
                <a:solidFill>
                  <a:srgbClr val="FF0000"/>
                </a:solidFill>
              </a:rPr>
              <a:t>statistical/stochastic model</a:t>
            </a:r>
            <a:r>
              <a:rPr lang="en-US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EAB15-8342-4830-AB35-431993D2F295}"/>
              </a:ext>
            </a:extLst>
          </p:cNvPr>
          <p:cNvSpPr txBox="1"/>
          <p:nvPr/>
        </p:nvSpPr>
        <p:spPr>
          <a:xfrm>
            <a:off x="7388456" y="4853569"/>
            <a:ext cx="4681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All models are wrong, but some are useful – George Box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55E41-FA4F-4BA8-8739-E35D551D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is a model used?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57005-35F5-4C1F-91CD-068CB1D0E8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555F0306-AEC7-4DF3-88E8-D2F0D01E54C8}"/>
              </a:ext>
            </a:extLst>
          </p:cNvPr>
          <p:cNvSpPr/>
          <p:nvPr/>
        </p:nvSpPr>
        <p:spPr>
          <a:xfrm>
            <a:off x="193392" y="4070669"/>
            <a:ext cx="1730001" cy="100584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BE237BE-4DB8-4C7A-8545-1FEE59EE9E04}"/>
              </a:ext>
            </a:extLst>
          </p:cNvPr>
          <p:cNvSpPr/>
          <p:nvPr/>
        </p:nvSpPr>
        <p:spPr>
          <a:xfrm>
            <a:off x="2159413" y="3661793"/>
            <a:ext cx="2802058" cy="1827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Training / Fitting </a:t>
            </a:r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CB7B0473-982A-499B-81A7-AF068D3B4F30}"/>
              </a:ext>
            </a:extLst>
          </p:cNvPr>
          <p:cNvSpPr/>
          <p:nvPr/>
        </p:nvSpPr>
        <p:spPr>
          <a:xfrm>
            <a:off x="1773100" y="1948616"/>
            <a:ext cx="2802058" cy="100584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Training data set / Sample 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448F9C6-7961-45AB-829B-C532ED1EF7A2}"/>
              </a:ext>
            </a:extLst>
          </p:cNvPr>
          <p:cNvSpPr/>
          <p:nvPr/>
        </p:nvSpPr>
        <p:spPr>
          <a:xfrm>
            <a:off x="3058515" y="3061138"/>
            <a:ext cx="73572" cy="735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C57568-E6A9-4810-BCB0-A8032B284061}"/>
              </a:ext>
            </a:extLst>
          </p:cNvPr>
          <p:cNvGrpSpPr/>
          <p:nvPr/>
        </p:nvGrpSpPr>
        <p:grpSpPr>
          <a:xfrm>
            <a:off x="5108611" y="2610199"/>
            <a:ext cx="5932563" cy="3928067"/>
            <a:chOff x="5108611" y="2610199"/>
            <a:chExt cx="5932563" cy="3928067"/>
          </a:xfrm>
        </p:grpSpPr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9FE26BFC-61CF-4B56-AED4-295E3CF81EEC}"/>
                </a:ext>
              </a:extLst>
            </p:cNvPr>
            <p:cNvSpPr/>
            <p:nvPr/>
          </p:nvSpPr>
          <p:spPr>
            <a:xfrm>
              <a:off x="5108611" y="4019165"/>
              <a:ext cx="2122506" cy="1005840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Trained Model</a:t>
              </a:r>
            </a:p>
          </p:txBody>
        </p:sp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E1A713C5-479E-4B3B-8E48-E2716225DDEB}"/>
                </a:ext>
              </a:extLst>
            </p:cNvPr>
            <p:cNvSpPr/>
            <p:nvPr/>
          </p:nvSpPr>
          <p:spPr>
            <a:xfrm>
              <a:off x="8631558" y="3307066"/>
              <a:ext cx="1642242" cy="45093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Prediction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C1A967-DA8D-4A46-BF84-50658E13B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1117" y="2954456"/>
              <a:ext cx="1279634" cy="970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08297E1-BE69-419F-8D70-012213E6C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1551" y="3661793"/>
              <a:ext cx="1219200" cy="590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owchart: Alternate Process 15">
              <a:extLst>
                <a:ext uri="{FF2B5EF4-FFF2-40B4-BE49-F238E27FC236}">
                  <a16:creationId xmlns:a16="http://schemas.microsoft.com/office/drawing/2014/main" id="{14D1E545-4478-4C50-BA7E-57B7FEC10F81}"/>
                </a:ext>
              </a:extLst>
            </p:cNvPr>
            <p:cNvSpPr/>
            <p:nvPr/>
          </p:nvSpPr>
          <p:spPr>
            <a:xfrm>
              <a:off x="8626360" y="4899409"/>
              <a:ext cx="2414814" cy="52394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Produce new data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9E66DBA-AA67-4BE6-9D92-099C226BA12B}"/>
                </a:ext>
              </a:extLst>
            </p:cNvPr>
            <p:cNvCxnSpPr>
              <a:cxnSpLocks/>
            </p:cNvCxnSpPr>
            <p:nvPr/>
          </p:nvCxnSpPr>
          <p:spPr>
            <a:xfrm>
              <a:off x="7291551" y="4760140"/>
              <a:ext cx="1219200" cy="2743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lowchart: Alternate Process 29">
              <a:extLst>
                <a:ext uri="{FF2B5EF4-FFF2-40B4-BE49-F238E27FC236}">
                  <a16:creationId xmlns:a16="http://schemas.microsoft.com/office/drawing/2014/main" id="{1594E337-BF68-4614-9856-F7692100C0CD}"/>
                </a:ext>
              </a:extLst>
            </p:cNvPr>
            <p:cNvSpPr/>
            <p:nvPr/>
          </p:nvSpPr>
          <p:spPr>
            <a:xfrm>
              <a:off x="8626360" y="2610199"/>
              <a:ext cx="1642242" cy="45093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Explanation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9C4B664-FBC2-44B0-9A94-090948996892}"/>
                </a:ext>
              </a:extLst>
            </p:cNvPr>
            <p:cNvCxnSpPr/>
            <p:nvPr/>
          </p:nvCxnSpPr>
          <p:spPr>
            <a:xfrm>
              <a:off x="7147034" y="5161379"/>
              <a:ext cx="1282263" cy="1089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6B3730F-F983-4255-9F83-A77EAD66391B}"/>
                </a:ext>
              </a:extLst>
            </p:cNvPr>
            <p:cNvSpPr txBox="1"/>
            <p:nvPr/>
          </p:nvSpPr>
          <p:spPr>
            <a:xfrm>
              <a:off x="8747171" y="6015046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……</a:t>
              </a:r>
            </a:p>
          </p:txBody>
        </p:sp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BC481647-E17B-49FF-B99F-71C56A1A0DA1}"/>
                </a:ext>
              </a:extLst>
            </p:cNvPr>
            <p:cNvSpPr/>
            <p:nvPr/>
          </p:nvSpPr>
          <p:spPr>
            <a:xfrm>
              <a:off x="8626360" y="4075353"/>
              <a:ext cx="1642242" cy="45093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Decision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0E86DF5-FC0B-4095-94E5-F85FE8A751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9138" y="4378903"/>
              <a:ext cx="1191613" cy="199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32513696-568E-4008-BBBD-B0BE28F8565A}"/>
              </a:ext>
            </a:extLst>
          </p:cNvPr>
          <p:cNvSpPr/>
          <p:nvPr/>
        </p:nvSpPr>
        <p:spPr>
          <a:xfrm>
            <a:off x="5315575" y="2163076"/>
            <a:ext cx="1708577" cy="798681"/>
          </a:xfrm>
          <a:prstGeom prst="flowChartAlternate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New data</a:t>
            </a:r>
            <a:endParaRPr lang="en-US" sz="2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211021-E0E5-4112-AEB0-862E13B9C98A}"/>
              </a:ext>
            </a:extLst>
          </p:cNvPr>
          <p:cNvCxnSpPr>
            <a:cxnSpLocks/>
          </p:cNvCxnSpPr>
          <p:nvPr/>
        </p:nvCxnSpPr>
        <p:spPr>
          <a:xfrm>
            <a:off x="6926258" y="3056356"/>
            <a:ext cx="1584493" cy="392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336DA8-DEB8-4226-9103-D9A1ED14231E}"/>
              </a:ext>
            </a:extLst>
          </p:cNvPr>
          <p:cNvCxnSpPr>
            <a:cxnSpLocks/>
          </p:cNvCxnSpPr>
          <p:nvPr/>
        </p:nvCxnSpPr>
        <p:spPr>
          <a:xfrm>
            <a:off x="6245713" y="3123873"/>
            <a:ext cx="2265038" cy="109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465D24E-7F35-4EF7-A099-5AA588A3D901}"/>
              </a:ext>
            </a:extLst>
          </p:cNvPr>
          <p:cNvSpPr/>
          <p:nvPr/>
        </p:nvSpPr>
        <p:spPr>
          <a:xfrm>
            <a:off x="4962512" y="1290474"/>
            <a:ext cx="2498306" cy="50127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4FB4BAA-8EBD-4370-A1F0-B695F41102A2}"/>
              </a:ext>
            </a:extLst>
          </p:cNvPr>
          <p:cNvCxnSpPr>
            <a:cxnSpLocks/>
          </p:cNvCxnSpPr>
          <p:nvPr/>
        </p:nvCxnSpPr>
        <p:spPr>
          <a:xfrm flipV="1">
            <a:off x="6720021" y="1505427"/>
            <a:ext cx="998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8561F5B-1B8A-4FA0-BEAA-97672F431F40}"/>
              </a:ext>
            </a:extLst>
          </p:cNvPr>
          <p:cNvSpPr/>
          <p:nvPr/>
        </p:nvSpPr>
        <p:spPr>
          <a:xfrm>
            <a:off x="7914944" y="1108381"/>
            <a:ext cx="1735038" cy="840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32386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Picture</a:t>
            </a:r>
            <a:endParaRPr dirty="0"/>
          </a:p>
        </p:txBody>
      </p:sp>
      <p:sp>
        <p:nvSpPr>
          <p:cNvPr id="137" name="Google Shape;137;p4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pSp>
        <p:nvGrpSpPr>
          <p:cNvPr id="138" name="Google Shape;138;p4"/>
          <p:cNvGrpSpPr/>
          <p:nvPr/>
        </p:nvGrpSpPr>
        <p:grpSpPr>
          <a:xfrm>
            <a:off x="275300" y="2180002"/>
            <a:ext cx="11216641" cy="2062263"/>
            <a:chOff x="0" y="0"/>
            <a:chExt cx="11216641" cy="2062263"/>
          </a:xfrm>
        </p:grpSpPr>
        <p:sp>
          <p:nvSpPr>
            <p:cNvPr id="139" name="Google Shape;139;p4"/>
            <p:cNvSpPr/>
            <p:nvPr/>
          </p:nvSpPr>
          <p:spPr>
            <a:xfrm>
              <a:off x="0" y="618679"/>
              <a:ext cx="11216641" cy="824905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EF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2772" y="0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 txBox="1"/>
            <p:nvPr/>
          </p:nvSpPr>
          <p:spPr>
            <a:xfrm>
              <a:off x="2772" y="0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Linear regression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706813" y="928018"/>
              <a:ext cx="206226" cy="206226"/>
            </a:xfrm>
            <a:prstGeom prst="ellipse">
              <a:avLst/>
            </a:prstGeom>
            <a:solidFill>
              <a:srgbClr val="D73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1697797" y="1237358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 txBox="1"/>
            <p:nvPr/>
          </p:nvSpPr>
          <p:spPr>
            <a:xfrm>
              <a:off x="1697797" y="1237358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Logistic regression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2401838" y="928018"/>
              <a:ext cx="206226" cy="206226"/>
            </a:xfrm>
            <a:prstGeom prst="ellipse">
              <a:avLst/>
            </a:prstGeom>
            <a:solidFill>
              <a:srgbClr val="D73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3392821" y="0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 txBox="1"/>
            <p:nvPr/>
          </p:nvSpPr>
          <p:spPr>
            <a:xfrm>
              <a:off x="3392821" y="0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Generalized linear models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4096862" y="928018"/>
              <a:ext cx="206226" cy="206226"/>
            </a:xfrm>
            <a:prstGeom prst="ellipse">
              <a:avLst/>
            </a:prstGeom>
            <a:solidFill>
              <a:srgbClr val="D73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5087846" y="1237358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 txBox="1"/>
            <p:nvPr/>
          </p:nvSpPr>
          <p:spPr>
            <a:xfrm>
              <a:off x="5087846" y="1237358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Single-layer neural networks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5791887" y="928018"/>
              <a:ext cx="206226" cy="206226"/>
            </a:xfrm>
            <a:prstGeom prst="ellipse">
              <a:avLst/>
            </a:prstGeom>
            <a:solidFill>
              <a:srgbClr val="D73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6782870" y="0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 txBox="1"/>
            <p:nvPr/>
          </p:nvSpPr>
          <p:spPr>
            <a:xfrm>
              <a:off x="6782870" y="0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Multilayer neural networks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7486912" y="928018"/>
              <a:ext cx="206226" cy="206226"/>
            </a:xfrm>
            <a:prstGeom prst="ellipse">
              <a:avLst/>
            </a:prstGeom>
            <a:solidFill>
              <a:srgbClr val="D73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8477895" y="1237358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 txBox="1"/>
            <p:nvPr/>
          </p:nvSpPr>
          <p:spPr>
            <a:xfrm>
              <a:off x="8477895" y="1237358"/>
              <a:ext cx="1614309" cy="824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Convolutional neural networks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9181936" y="928018"/>
              <a:ext cx="206226" cy="206226"/>
            </a:xfrm>
            <a:prstGeom prst="ellipse">
              <a:avLst/>
            </a:prstGeom>
            <a:solidFill>
              <a:srgbClr val="D73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4"/>
          <p:cNvSpPr/>
          <p:nvPr/>
        </p:nvSpPr>
        <p:spPr>
          <a:xfrm>
            <a:off x="355048" y="2104822"/>
            <a:ext cx="5056632" cy="2176564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2C900-472C-4F76-9C64-0D88B6DFCA89}"/>
              </a:ext>
            </a:extLst>
          </p:cNvPr>
          <p:cNvSpPr txBox="1"/>
          <p:nvPr/>
        </p:nvSpPr>
        <p:spPr>
          <a:xfrm>
            <a:off x="1532954" y="4611362"/>
            <a:ext cx="2494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we will talk about today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"/>
          <p:cNvSpPr txBox="1">
            <a:spLocks noGrp="1"/>
          </p:cNvSpPr>
          <p:nvPr>
            <p:ph type="body" idx="1"/>
          </p:nvPr>
        </p:nvSpPr>
        <p:spPr>
          <a:xfrm>
            <a:off x="614030" y="302418"/>
            <a:ext cx="7316048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sz="2400" dirty="0"/>
              <a:t>Connection with Neural Networks</a:t>
            </a:r>
            <a:endParaRPr sz="2400" dirty="0"/>
          </a:p>
        </p:txBody>
      </p:sp>
      <p:sp>
        <p:nvSpPr>
          <p:cNvPr id="167" name="Google Shape;167;p5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68" name="Google Shape;168;p5"/>
          <p:cNvSpPr txBox="1"/>
          <p:nvPr/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2021545" y="1577264"/>
            <a:ext cx="560717" cy="5348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2021544" y="2259321"/>
            <a:ext cx="560717" cy="534838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1" name="Google Shape;171;p5"/>
          <p:cNvSpPr/>
          <p:nvPr/>
        </p:nvSpPr>
        <p:spPr>
          <a:xfrm>
            <a:off x="3640434" y="1844683"/>
            <a:ext cx="560717" cy="534838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172" name="Google Shape;172;p5"/>
          <p:cNvCxnSpPr>
            <a:stCxn id="169" idx="6"/>
            <a:endCxn id="171" idx="2"/>
          </p:cNvCxnSpPr>
          <p:nvPr/>
        </p:nvCxnSpPr>
        <p:spPr>
          <a:xfrm>
            <a:off x="2582262" y="1844683"/>
            <a:ext cx="1058100" cy="2673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3" name="Google Shape;173;p5"/>
          <p:cNvCxnSpPr>
            <a:stCxn id="170" idx="6"/>
            <a:endCxn id="171" idx="2"/>
          </p:cNvCxnSpPr>
          <p:nvPr/>
        </p:nvCxnSpPr>
        <p:spPr>
          <a:xfrm rot="10800000" flipH="1">
            <a:off x="2582261" y="2112140"/>
            <a:ext cx="1058100" cy="4146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4" name="Google Shape;174;p5"/>
          <p:cNvSpPr txBox="1"/>
          <p:nvPr/>
        </p:nvSpPr>
        <p:spPr>
          <a:xfrm rot="894691">
            <a:off x="2603927" y="1705945"/>
            <a:ext cx="833517" cy="27747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5" name="Google Shape;175;p5"/>
          <p:cNvSpPr txBox="1"/>
          <p:nvPr/>
        </p:nvSpPr>
        <p:spPr>
          <a:xfrm rot="-1285021">
            <a:off x="2564110" y="2085334"/>
            <a:ext cx="833517" cy="2774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6" name="Google Shape;176;p5"/>
          <p:cNvSpPr txBox="1"/>
          <p:nvPr/>
        </p:nvSpPr>
        <p:spPr>
          <a:xfrm>
            <a:off x="1776909" y="2882950"/>
            <a:ext cx="1049986" cy="28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"/>
          <p:cNvSpPr txBox="1"/>
          <p:nvPr/>
        </p:nvSpPr>
        <p:spPr>
          <a:xfrm>
            <a:off x="3203313" y="2870880"/>
            <a:ext cx="1341380" cy="3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2021545" y="4014663"/>
            <a:ext cx="560717" cy="5348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2021544" y="4696720"/>
            <a:ext cx="560717" cy="534838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0" name="Google Shape;180;p5"/>
          <p:cNvSpPr/>
          <p:nvPr/>
        </p:nvSpPr>
        <p:spPr>
          <a:xfrm>
            <a:off x="3640434" y="4282082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5"/>
          <p:cNvCxnSpPr>
            <a:stCxn id="178" idx="6"/>
            <a:endCxn id="180" idx="2"/>
          </p:cNvCxnSpPr>
          <p:nvPr/>
        </p:nvCxnSpPr>
        <p:spPr>
          <a:xfrm>
            <a:off x="2582262" y="4282082"/>
            <a:ext cx="1058100" cy="2673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2" name="Google Shape;182;p5"/>
          <p:cNvCxnSpPr>
            <a:stCxn id="179" idx="6"/>
            <a:endCxn id="180" idx="2"/>
          </p:cNvCxnSpPr>
          <p:nvPr/>
        </p:nvCxnSpPr>
        <p:spPr>
          <a:xfrm rot="10800000" flipH="1">
            <a:off x="2582261" y="4549539"/>
            <a:ext cx="1058100" cy="4146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3" name="Google Shape;183;p5"/>
          <p:cNvSpPr txBox="1"/>
          <p:nvPr/>
        </p:nvSpPr>
        <p:spPr>
          <a:xfrm rot="894691">
            <a:off x="2603927" y="4143344"/>
            <a:ext cx="833517" cy="27747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4" name="Google Shape;184;p5"/>
          <p:cNvSpPr txBox="1"/>
          <p:nvPr/>
        </p:nvSpPr>
        <p:spPr>
          <a:xfrm rot="-1285021">
            <a:off x="2564110" y="4522733"/>
            <a:ext cx="833517" cy="27747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5" name="Google Shape;185;p5"/>
          <p:cNvSpPr txBox="1"/>
          <p:nvPr/>
        </p:nvSpPr>
        <p:spPr>
          <a:xfrm>
            <a:off x="1776909" y="5320349"/>
            <a:ext cx="1049986" cy="28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3203313" y="5295087"/>
            <a:ext cx="1341380" cy="3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Hidden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 txBox="1"/>
          <p:nvPr/>
        </p:nvSpPr>
        <p:spPr>
          <a:xfrm>
            <a:off x="3499144" y="3955155"/>
            <a:ext cx="845438" cy="30322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59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8" name="Google Shape;188;p5"/>
          <p:cNvSpPr/>
          <p:nvPr/>
        </p:nvSpPr>
        <p:spPr>
          <a:xfrm>
            <a:off x="4940698" y="4284615"/>
            <a:ext cx="560717" cy="534838"/>
          </a:xfrm>
          <a:prstGeom prst="ellipse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189" name="Google Shape;189;p5"/>
          <p:cNvCxnSpPr>
            <a:stCxn id="180" idx="6"/>
            <a:endCxn id="188" idx="2"/>
          </p:cNvCxnSpPr>
          <p:nvPr/>
        </p:nvCxnSpPr>
        <p:spPr>
          <a:xfrm>
            <a:off x="4201151" y="4549501"/>
            <a:ext cx="739500" cy="24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0" name="Google Shape;190;p5"/>
          <p:cNvSpPr txBox="1"/>
          <p:nvPr/>
        </p:nvSpPr>
        <p:spPr>
          <a:xfrm>
            <a:off x="4688402" y="5283664"/>
            <a:ext cx="1341380" cy="3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"/>
          <p:cNvSpPr txBox="1"/>
          <p:nvPr/>
        </p:nvSpPr>
        <p:spPr>
          <a:xfrm>
            <a:off x="95308" y="1893437"/>
            <a:ext cx="1679899" cy="78871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l="-4363" r="-436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192" name="Google Shape;192;p5"/>
          <p:cNvSpPr txBox="1"/>
          <p:nvPr/>
        </p:nvSpPr>
        <p:spPr>
          <a:xfrm>
            <a:off x="96662" y="4447855"/>
            <a:ext cx="1678545" cy="49772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l="-3999" t="-13578" r="-5090" b="-148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3" name="Google Shape;193;p5"/>
          <p:cNvSpPr/>
          <p:nvPr/>
        </p:nvSpPr>
        <p:spPr>
          <a:xfrm>
            <a:off x="7631247" y="2017842"/>
            <a:ext cx="560717" cy="5348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5"/>
          <p:cNvSpPr/>
          <p:nvPr/>
        </p:nvSpPr>
        <p:spPr>
          <a:xfrm>
            <a:off x="7631246" y="2699899"/>
            <a:ext cx="560717" cy="534838"/>
          </a:xfrm>
          <a:prstGeom prst="ellipse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5" name="Google Shape;195;p5"/>
          <p:cNvSpPr/>
          <p:nvPr/>
        </p:nvSpPr>
        <p:spPr>
          <a:xfrm>
            <a:off x="9250136" y="2285261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5"/>
          <p:cNvCxnSpPr>
            <a:stCxn id="193" idx="6"/>
            <a:endCxn id="195" idx="2"/>
          </p:cNvCxnSpPr>
          <p:nvPr/>
        </p:nvCxnSpPr>
        <p:spPr>
          <a:xfrm>
            <a:off x="8191964" y="2285261"/>
            <a:ext cx="1058100" cy="2673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7" name="Google Shape;197;p5"/>
          <p:cNvCxnSpPr>
            <a:stCxn id="194" idx="6"/>
            <a:endCxn id="195" idx="2"/>
          </p:cNvCxnSpPr>
          <p:nvPr/>
        </p:nvCxnSpPr>
        <p:spPr>
          <a:xfrm rot="10800000" flipH="1">
            <a:off x="8191963" y="2552718"/>
            <a:ext cx="1058100" cy="4146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8" name="Google Shape;198;p5"/>
          <p:cNvSpPr txBox="1"/>
          <p:nvPr/>
        </p:nvSpPr>
        <p:spPr>
          <a:xfrm>
            <a:off x="8127403" y="1745209"/>
            <a:ext cx="833517" cy="27747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173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9" name="Google Shape;199;p5"/>
          <p:cNvSpPr txBox="1"/>
          <p:nvPr/>
        </p:nvSpPr>
        <p:spPr>
          <a:xfrm>
            <a:off x="7386611" y="3323528"/>
            <a:ext cx="1049986" cy="28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"/>
          <p:cNvSpPr txBox="1"/>
          <p:nvPr/>
        </p:nvSpPr>
        <p:spPr>
          <a:xfrm>
            <a:off x="8858557" y="3799831"/>
            <a:ext cx="1341380" cy="3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Hidden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"/>
          <p:cNvSpPr/>
          <p:nvPr/>
        </p:nvSpPr>
        <p:spPr>
          <a:xfrm>
            <a:off x="10550400" y="2287794"/>
            <a:ext cx="560717" cy="534838"/>
          </a:xfrm>
          <a:prstGeom prst="ellipse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202" name="Google Shape;202;p5"/>
          <p:cNvCxnSpPr>
            <a:stCxn id="195" idx="6"/>
            <a:endCxn id="201" idx="2"/>
          </p:cNvCxnSpPr>
          <p:nvPr/>
        </p:nvCxnSpPr>
        <p:spPr>
          <a:xfrm>
            <a:off x="9810853" y="2552680"/>
            <a:ext cx="739500" cy="24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3" name="Google Shape;203;p5"/>
          <p:cNvSpPr txBox="1"/>
          <p:nvPr/>
        </p:nvSpPr>
        <p:spPr>
          <a:xfrm>
            <a:off x="10298104" y="3286843"/>
            <a:ext cx="1341380" cy="3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layer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"/>
          <p:cNvSpPr/>
          <p:nvPr/>
        </p:nvSpPr>
        <p:spPr>
          <a:xfrm>
            <a:off x="9248889" y="1584949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"/>
          <p:cNvSpPr/>
          <p:nvPr/>
        </p:nvSpPr>
        <p:spPr>
          <a:xfrm>
            <a:off x="9280175" y="3084985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5"/>
          <p:cNvSpPr/>
          <p:nvPr/>
        </p:nvSpPr>
        <p:spPr>
          <a:xfrm>
            <a:off x="9248888" y="790478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5"/>
          <p:cNvCxnSpPr>
            <a:stCxn id="194" idx="6"/>
            <a:endCxn id="205" idx="2"/>
          </p:cNvCxnSpPr>
          <p:nvPr/>
        </p:nvCxnSpPr>
        <p:spPr>
          <a:xfrm>
            <a:off x="8191963" y="2967318"/>
            <a:ext cx="1088100" cy="3852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8" name="Google Shape;208;p5"/>
          <p:cNvCxnSpPr>
            <a:stCxn id="194" idx="6"/>
            <a:endCxn id="204" idx="2"/>
          </p:cNvCxnSpPr>
          <p:nvPr/>
        </p:nvCxnSpPr>
        <p:spPr>
          <a:xfrm rot="10800000" flipH="1">
            <a:off x="8191963" y="1852218"/>
            <a:ext cx="1056900" cy="11151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9" name="Google Shape;209;p5"/>
          <p:cNvCxnSpPr>
            <a:stCxn id="193" idx="6"/>
            <a:endCxn id="205" idx="2"/>
          </p:cNvCxnSpPr>
          <p:nvPr/>
        </p:nvCxnSpPr>
        <p:spPr>
          <a:xfrm>
            <a:off x="8191964" y="2285261"/>
            <a:ext cx="1088100" cy="10671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0" name="Google Shape;210;p5"/>
          <p:cNvCxnSpPr>
            <a:stCxn id="193" idx="6"/>
            <a:endCxn id="204" idx="2"/>
          </p:cNvCxnSpPr>
          <p:nvPr/>
        </p:nvCxnSpPr>
        <p:spPr>
          <a:xfrm rot="10800000" flipH="1">
            <a:off x="8191964" y="1852361"/>
            <a:ext cx="1056900" cy="4329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1" name="Google Shape;211;p5"/>
          <p:cNvCxnSpPr>
            <a:stCxn id="206" idx="6"/>
            <a:endCxn id="201" idx="2"/>
          </p:cNvCxnSpPr>
          <p:nvPr/>
        </p:nvCxnSpPr>
        <p:spPr>
          <a:xfrm>
            <a:off x="9809605" y="1057897"/>
            <a:ext cx="740700" cy="14973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2" name="Google Shape;212;p5"/>
          <p:cNvCxnSpPr>
            <a:stCxn id="204" idx="6"/>
            <a:endCxn id="201" idx="2"/>
          </p:cNvCxnSpPr>
          <p:nvPr/>
        </p:nvCxnSpPr>
        <p:spPr>
          <a:xfrm>
            <a:off x="9809606" y="1852368"/>
            <a:ext cx="740700" cy="7029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3" name="Google Shape;213;p5"/>
          <p:cNvCxnSpPr>
            <a:stCxn id="205" idx="6"/>
            <a:endCxn id="201" idx="2"/>
          </p:cNvCxnSpPr>
          <p:nvPr/>
        </p:nvCxnSpPr>
        <p:spPr>
          <a:xfrm rot="10800000" flipH="1">
            <a:off x="9840892" y="2555304"/>
            <a:ext cx="709500" cy="797100"/>
          </a:xfrm>
          <a:prstGeom prst="straightConnector1">
            <a:avLst/>
          </a:prstGeom>
          <a:noFill/>
          <a:ln w="28575" cap="sq" cmpd="sng">
            <a:solidFill>
              <a:srgbClr val="D71E2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4" name="Google Shape;214;p5"/>
          <p:cNvSpPr txBox="1"/>
          <p:nvPr/>
        </p:nvSpPr>
        <p:spPr>
          <a:xfrm>
            <a:off x="10169187" y="1675939"/>
            <a:ext cx="833517" cy="27747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1777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5" name="Google Shape;215;p5"/>
          <p:cNvSpPr txBox="1"/>
          <p:nvPr/>
        </p:nvSpPr>
        <p:spPr>
          <a:xfrm>
            <a:off x="8109868" y="-62053"/>
            <a:ext cx="2838756" cy="78871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6" name="Google Shape;216;p5"/>
          <p:cNvSpPr/>
          <p:nvPr/>
        </p:nvSpPr>
        <p:spPr>
          <a:xfrm rot="-2419258">
            <a:off x="5565695" y="3342204"/>
            <a:ext cx="1945308" cy="543965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2908473" y="3273469"/>
            <a:ext cx="405748" cy="60495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74294" y="3245765"/>
            <a:ext cx="7376592" cy="2548372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"/>
          <p:cNvSpPr/>
          <p:nvPr/>
        </p:nvSpPr>
        <p:spPr>
          <a:xfrm>
            <a:off x="9331126" y="4289240"/>
            <a:ext cx="405748" cy="60495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Google Shape;220;p5"/>
          <p:cNvGrpSpPr/>
          <p:nvPr/>
        </p:nvGrpSpPr>
        <p:grpSpPr>
          <a:xfrm>
            <a:off x="7969070" y="4523392"/>
            <a:ext cx="3142047" cy="2057400"/>
            <a:chOff x="4014150" y="1562149"/>
            <a:chExt cx="6928342" cy="4536651"/>
          </a:xfrm>
        </p:grpSpPr>
        <p:sp>
          <p:nvSpPr>
            <p:cNvPr id="221" name="Google Shape;221;p5"/>
            <p:cNvSpPr/>
            <p:nvPr/>
          </p:nvSpPr>
          <p:spPr>
            <a:xfrm>
              <a:off x="4263351" y="2944518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263350" y="3626575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5802810" y="3626575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4" name="Google Shape;224;p5"/>
            <p:cNvCxnSpPr>
              <a:stCxn id="221" idx="6"/>
              <a:endCxn id="223" idx="2"/>
            </p:cNvCxnSpPr>
            <p:nvPr/>
          </p:nvCxnSpPr>
          <p:spPr>
            <a:xfrm>
              <a:off x="4824068" y="3211937"/>
              <a:ext cx="978600" cy="682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5" name="Google Shape;225;p5"/>
            <p:cNvCxnSpPr>
              <a:stCxn id="222" idx="6"/>
              <a:endCxn id="223" idx="2"/>
            </p:cNvCxnSpPr>
            <p:nvPr/>
          </p:nvCxnSpPr>
          <p:spPr>
            <a:xfrm>
              <a:off x="4824067" y="3893994"/>
              <a:ext cx="978600" cy="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26" name="Google Shape;226;p5"/>
            <p:cNvSpPr/>
            <p:nvPr/>
          </p:nvSpPr>
          <p:spPr>
            <a:xfrm>
              <a:off x="7103074" y="3629108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" name="Google Shape;227;p5"/>
            <p:cNvCxnSpPr>
              <a:stCxn id="223" idx="6"/>
              <a:endCxn id="226" idx="2"/>
            </p:cNvCxnSpPr>
            <p:nvPr/>
          </p:nvCxnSpPr>
          <p:spPr>
            <a:xfrm>
              <a:off x="6363527" y="3893994"/>
              <a:ext cx="739500" cy="24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28" name="Google Shape;228;p5"/>
            <p:cNvSpPr/>
            <p:nvPr/>
          </p:nvSpPr>
          <p:spPr>
            <a:xfrm>
              <a:off x="5801563" y="2926263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832849" y="4426299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5801562" y="213179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1" name="Google Shape;231;p5"/>
            <p:cNvCxnSpPr>
              <a:stCxn id="222" idx="6"/>
              <a:endCxn id="229" idx="2"/>
            </p:cNvCxnSpPr>
            <p:nvPr/>
          </p:nvCxnSpPr>
          <p:spPr>
            <a:xfrm>
              <a:off x="4824067" y="3893994"/>
              <a:ext cx="1008900" cy="7998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2" name="Google Shape;232;p5"/>
            <p:cNvCxnSpPr>
              <a:stCxn id="222" idx="6"/>
              <a:endCxn id="228" idx="2"/>
            </p:cNvCxnSpPr>
            <p:nvPr/>
          </p:nvCxnSpPr>
          <p:spPr>
            <a:xfrm rot="10800000" flipH="1">
              <a:off x="4824067" y="3193794"/>
              <a:ext cx="977400" cy="700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3" name="Google Shape;233;p5"/>
            <p:cNvCxnSpPr>
              <a:stCxn id="221" idx="6"/>
              <a:endCxn id="229" idx="2"/>
            </p:cNvCxnSpPr>
            <p:nvPr/>
          </p:nvCxnSpPr>
          <p:spPr>
            <a:xfrm>
              <a:off x="4824068" y="3211937"/>
              <a:ext cx="1008900" cy="1481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4" name="Google Shape;234;p5"/>
            <p:cNvCxnSpPr>
              <a:stCxn id="221" idx="6"/>
              <a:endCxn id="228" idx="2"/>
            </p:cNvCxnSpPr>
            <p:nvPr/>
          </p:nvCxnSpPr>
          <p:spPr>
            <a:xfrm rot="10800000" flipH="1">
              <a:off x="4824068" y="3193637"/>
              <a:ext cx="977400" cy="18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5" name="Google Shape;235;p5"/>
            <p:cNvCxnSpPr>
              <a:stCxn id="230" idx="6"/>
              <a:endCxn id="226" idx="2"/>
            </p:cNvCxnSpPr>
            <p:nvPr/>
          </p:nvCxnSpPr>
          <p:spPr>
            <a:xfrm>
              <a:off x="6362279" y="2399211"/>
              <a:ext cx="740700" cy="1497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6" name="Google Shape;236;p5"/>
            <p:cNvCxnSpPr>
              <a:stCxn id="228" idx="6"/>
              <a:endCxn id="226" idx="2"/>
            </p:cNvCxnSpPr>
            <p:nvPr/>
          </p:nvCxnSpPr>
          <p:spPr>
            <a:xfrm>
              <a:off x="6362280" y="3193682"/>
              <a:ext cx="740700" cy="702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7" name="Google Shape;237;p5"/>
            <p:cNvCxnSpPr>
              <a:stCxn id="229" idx="6"/>
              <a:endCxn id="226" idx="2"/>
            </p:cNvCxnSpPr>
            <p:nvPr/>
          </p:nvCxnSpPr>
          <p:spPr>
            <a:xfrm rot="10800000" flipH="1">
              <a:off x="6393566" y="3896618"/>
              <a:ext cx="709500" cy="79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7103073" y="2926263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8235616" y="3621536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266902" y="2926263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298188" y="4426299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8266901" y="2131792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258786" y="1562149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258785" y="2244206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258786" y="4421260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4258785" y="5103317"/>
              <a:ext cx="560717" cy="534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9996010" y="2944518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9996009" y="3626575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9991445" y="1562149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9991444" y="2244206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9991445" y="4421260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9991444" y="5103317"/>
              <a:ext cx="560717" cy="534838"/>
            </a:xfrm>
            <a:prstGeom prst="ellipse">
              <a:avLst/>
            </a:prstGeom>
            <a:solidFill>
              <a:srgbClr val="550E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3" name="Google Shape;253;p5"/>
            <p:cNvCxnSpPr>
              <a:stCxn id="245" idx="6"/>
              <a:endCxn id="230" idx="2"/>
            </p:cNvCxnSpPr>
            <p:nvPr/>
          </p:nvCxnSpPr>
          <p:spPr>
            <a:xfrm rot="10800000" flipH="1">
              <a:off x="4819503" y="2399079"/>
              <a:ext cx="982200" cy="22896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4" name="Google Shape;254;p5"/>
            <p:cNvCxnSpPr>
              <a:stCxn id="246" idx="6"/>
              <a:endCxn id="223" idx="2"/>
            </p:cNvCxnSpPr>
            <p:nvPr/>
          </p:nvCxnSpPr>
          <p:spPr>
            <a:xfrm rot="10800000" flipH="1">
              <a:off x="4819502" y="3894136"/>
              <a:ext cx="983400" cy="14766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5" name="Google Shape;255;p5"/>
            <p:cNvCxnSpPr>
              <a:stCxn id="246" idx="6"/>
              <a:endCxn id="228" idx="2"/>
            </p:cNvCxnSpPr>
            <p:nvPr/>
          </p:nvCxnSpPr>
          <p:spPr>
            <a:xfrm rot="10800000" flipH="1">
              <a:off x="4819502" y="3193636"/>
              <a:ext cx="982200" cy="217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6" name="Google Shape;256;p5"/>
            <p:cNvCxnSpPr>
              <a:stCxn id="244" idx="6"/>
              <a:endCxn id="229" idx="2"/>
            </p:cNvCxnSpPr>
            <p:nvPr/>
          </p:nvCxnSpPr>
          <p:spPr>
            <a:xfrm>
              <a:off x="4819502" y="2511625"/>
              <a:ext cx="1013400" cy="2182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7" name="Google Shape;257;p5"/>
            <p:cNvCxnSpPr>
              <a:stCxn id="244" idx="6"/>
              <a:endCxn id="230" idx="2"/>
            </p:cNvCxnSpPr>
            <p:nvPr/>
          </p:nvCxnSpPr>
          <p:spPr>
            <a:xfrm rot="10800000" flipH="1">
              <a:off x="4819502" y="2399125"/>
              <a:ext cx="982200" cy="1125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8" name="Google Shape;258;p5"/>
            <p:cNvCxnSpPr>
              <a:stCxn id="243" idx="6"/>
              <a:endCxn id="230" idx="2"/>
            </p:cNvCxnSpPr>
            <p:nvPr/>
          </p:nvCxnSpPr>
          <p:spPr>
            <a:xfrm>
              <a:off x="4819503" y="1829568"/>
              <a:ext cx="982200" cy="569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9" name="Google Shape;259;p5"/>
            <p:cNvCxnSpPr>
              <a:stCxn id="245" idx="6"/>
              <a:endCxn id="229" idx="2"/>
            </p:cNvCxnSpPr>
            <p:nvPr/>
          </p:nvCxnSpPr>
          <p:spPr>
            <a:xfrm>
              <a:off x="4819503" y="4688679"/>
              <a:ext cx="1013400" cy="5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0" name="Google Shape;260;p5"/>
            <p:cNvCxnSpPr>
              <a:stCxn id="222" idx="6"/>
              <a:endCxn id="230" idx="2"/>
            </p:cNvCxnSpPr>
            <p:nvPr/>
          </p:nvCxnSpPr>
          <p:spPr>
            <a:xfrm rot="10800000" flipH="1">
              <a:off x="4824067" y="2399094"/>
              <a:ext cx="977400" cy="1494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1" name="Google Shape;261;p5"/>
            <p:cNvCxnSpPr>
              <a:stCxn id="246" idx="6"/>
              <a:endCxn id="229" idx="2"/>
            </p:cNvCxnSpPr>
            <p:nvPr/>
          </p:nvCxnSpPr>
          <p:spPr>
            <a:xfrm rot="10800000" flipH="1">
              <a:off x="4819502" y="4693636"/>
              <a:ext cx="1013400" cy="67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2" name="Google Shape;262;p5"/>
            <p:cNvCxnSpPr>
              <a:stCxn id="246" idx="6"/>
              <a:endCxn id="223" idx="2"/>
            </p:cNvCxnSpPr>
            <p:nvPr/>
          </p:nvCxnSpPr>
          <p:spPr>
            <a:xfrm rot="10800000" flipH="1">
              <a:off x="4819502" y="3894136"/>
              <a:ext cx="983400" cy="14766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3" name="Google Shape;263;p5"/>
            <p:cNvCxnSpPr>
              <a:stCxn id="245" idx="6"/>
              <a:endCxn id="228" idx="2"/>
            </p:cNvCxnSpPr>
            <p:nvPr/>
          </p:nvCxnSpPr>
          <p:spPr>
            <a:xfrm rot="10800000" flipH="1">
              <a:off x="4819503" y="3193779"/>
              <a:ext cx="982200" cy="1494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4" name="Google Shape;264;p5"/>
            <p:cNvCxnSpPr>
              <a:stCxn id="244" idx="6"/>
              <a:endCxn id="228" idx="2"/>
            </p:cNvCxnSpPr>
            <p:nvPr/>
          </p:nvCxnSpPr>
          <p:spPr>
            <a:xfrm>
              <a:off x="4819502" y="2511625"/>
              <a:ext cx="982200" cy="682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5" name="Google Shape;265;p5"/>
            <p:cNvCxnSpPr>
              <a:stCxn id="243" idx="6"/>
              <a:endCxn id="228" idx="2"/>
            </p:cNvCxnSpPr>
            <p:nvPr/>
          </p:nvCxnSpPr>
          <p:spPr>
            <a:xfrm>
              <a:off x="4819503" y="1829568"/>
              <a:ext cx="982200" cy="1364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" name="Google Shape;266;p5"/>
            <p:cNvCxnSpPr>
              <a:stCxn id="243" idx="6"/>
              <a:endCxn id="229" idx="2"/>
            </p:cNvCxnSpPr>
            <p:nvPr/>
          </p:nvCxnSpPr>
          <p:spPr>
            <a:xfrm>
              <a:off x="4819503" y="1829568"/>
              <a:ext cx="1013400" cy="2864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7" name="Google Shape;267;p5"/>
            <p:cNvCxnSpPr>
              <a:stCxn id="244" idx="6"/>
              <a:endCxn id="223" idx="2"/>
            </p:cNvCxnSpPr>
            <p:nvPr/>
          </p:nvCxnSpPr>
          <p:spPr>
            <a:xfrm>
              <a:off x="4819502" y="2511625"/>
              <a:ext cx="983400" cy="13824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8" name="Google Shape;268;p5"/>
            <p:cNvCxnSpPr>
              <a:stCxn id="221" idx="6"/>
              <a:endCxn id="230" idx="2"/>
            </p:cNvCxnSpPr>
            <p:nvPr/>
          </p:nvCxnSpPr>
          <p:spPr>
            <a:xfrm rot="10800000" flipH="1">
              <a:off x="4824068" y="2399237"/>
              <a:ext cx="977400" cy="812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9" name="Google Shape;269;p5"/>
            <p:cNvCxnSpPr>
              <a:stCxn id="245" idx="6"/>
              <a:endCxn id="223" idx="2"/>
            </p:cNvCxnSpPr>
            <p:nvPr/>
          </p:nvCxnSpPr>
          <p:spPr>
            <a:xfrm rot="10800000" flipH="1">
              <a:off x="4819503" y="3893979"/>
              <a:ext cx="983400" cy="794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0" name="Google Shape;270;p5"/>
            <p:cNvCxnSpPr>
              <a:stCxn id="230" idx="6"/>
              <a:endCxn id="238" idx="2"/>
            </p:cNvCxnSpPr>
            <p:nvPr/>
          </p:nvCxnSpPr>
          <p:spPr>
            <a:xfrm>
              <a:off x="6362279" y="2399211"/>
              <a:ext cx="740700" cy="7944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1" name="Google Shape;271;p5"/>
            <p:cNvCxnSpPr>
              <a:stCxn id="230" idx="6"/>
              <a:endCxn id="226" idx="2"/>
            </p:cNvCxnSpPr>
            <p:nvPr/>
          </p:nvCxnSpPr>
          <p:spPr>
            <a:xfrm>
              <a:off x="6362279" y="2399211"/>
              <a:ext cx="740700" cy="1497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2" name="Google Shape;272;p5"/>
            <p:cNvCxnSpPr>
              <a:stCxn id="228" idx="6"/>
              <a:endCxn id="238" idx="2"/>
            </p:cNvCxnSpPr>
            <p:nvPr/>
          </p:nvCxnSpPr>
          <p:spPr>
            <a:xfrm>
              <a:off x="6362280" y="3193682"/>
              <a:ext cx="740700" cy="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3" name="Google Shape;273;p5"/>
            <p:cNvCxnSpPr>
              <a:stCxn id="223" idx="6"/>
              <a:endCxn id="238" idx="2"/>
            </p:cNvCxnSpPr>
            <p:nvPr/>
          </p:nvCxnSpPr>
          <p:spPr>
            <a:xfrm rot="10800000" flipH="1">
              <a:off x="6363527" y="3193794"/>
              <a:ext cx="739500" cy="700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4" name="Google Shape;274;p5"/>
            <p:cNvCxnSpPr>
              <a:stCxn id="229" idx="6"/>
              <a:endCxn id="238" idx="2"/>
            </p:cNvCxnSpPr>
            <p:nvPr/>
          </p:nvCxnSpPr>
          <p:spPr>
            <a:xfrm rot="10800000" flipH="1">
              <a:off x="6393566" y="3193718"/>
              <a:ext cx="709500" cy="15000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5" name="Google Shape;275;p5"/>
            <p:cNvCxnSpPr>
              <a:stCxn id="238" idx="6"/>
              <a:endCxn id="242" idx="2"/>
            </p:cNvCxnSpPr>
            <p:nvPr/>
          </p:nvCxnSpPr>
          <p:spPr>
            <a:xfrm rot="10800000" flipH="1">
              <a:off x="7663790" y="2399282"/>
              <a:ext cx="603000" cy="7944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6" name="Google Shape;276;p5"/>
            <p:cNvCxnSpPr>
              <a:stCxn id="238" idx="6"/>
              <a:endCxn id="240" idx="2"/>
            </p:cNvCxnSpPr>
            <p:nvPr/>
          </p:nvCxnSpPr>
          <p:spPr>
            <a:xfrm>
              <a:off x="7663790" y="3193682"/>
              <a:ext cx="603000" cy="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7" name="Google Shape;277;p5"/>
            <p:cNvCxnSpPr>
              <a:stCxn id="238" idx="6"/>
              <a:endCxn id="239" idx="2"/>
            </p:cNvCxnSpPr>
            <p:nvPr/>
          </p:nvCxnSpPr>
          <p:spPr>
            <a:xfrm>
              <a:off x="7663790" y="3193682"/>
              <a:ext cx="571800" cy="6954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8" name="Google Shape;278;p5"/>
            <p:cNvCxnSpPr>
              <a:stCxn id="238" idx="6"/>
              <a:endCxn id="241" idx="2"/>
            </p:cNvCxnSpPr>
            <p:nvPr/>
          </p:nvCxnSpPr>
          <p:spPr>
            <a:xfrm>
              <a:off x="7663790" y="3193682"/>
              <a:ext cx="634500" cy="15000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9" name="Google Shape;279;p5"/>
            <p:cNvCxnSpPr>
              <a:stCxn id="226" idx="6"/>
              <a:endCxn id="242" idx="2"/>
            </p:cNvCxnSpPr>
            <p:nvPr/>
          </p:nvCxnSpPr>
          <p:spPr>
            <a:xfrm rot="10800000" flipH="1">
              <a:off x="7663791" y="2399227"/>
              <a:ext cx="603000" cy="1497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0" name="Google Shape;280;p5"/>
            <p:cNvCxnSpPr>
              <a:stCxn id="226" idx="6"/>
              <a:endCxn id="240" idx="2"/>
            </p:cNvCxnSpPr>
            <p:nvPr/>
          </p:nvCxnSpPr>
          <p:spPr>
            <a:xfrm rot="10800000" flipH="1">
              <a:off x="7663791" y="3193627"/>
              <a:ext cx="603000" cy="702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1" name="Google Shape;281;p5"/>
            <p:cNvCxnSpPr>
              <a:stCxn id="226" idx="6"/>
              <a:endCxn id="239" idx="2"/>
            </p:cNvCxnSpPr>
            <p:nvPr/>
          </p:nvCxnSpPr>
          <p:spPr>
            <a:xfrm rot="10800000" flipH="1">
              <a:off x="7663791" y="3889027"/>
              <a:ext cx="571800" cy="75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2" name="Google Shape;282;p5"/>
            <p:cNvCxnSpPr>
              <a:stCxn id="226" idx="6"/>
              <a:endCxn id="241" idx="2"/>
            </p:cNvCxnSpPr>
            <p:nvPr/>
          </p:nvCxnSpPr>
          <p:spPr>
            <a:xfrm>
              <a:off x="7663791" y="3896527"/>
              <a:ext cx="634500" cy="79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3" name="Google Shape;283;p5"/>
            <p:cNvCxnSpPr>
              <a:stCxn id="242" idx="6"/>
              <a:endCxn id="249" idx="2"/>
            </p:cNvCxnSpPr>
            <p:nvPr/>
          </p:nvCxnSpPr>
          <p:spPr>
            <a:xfrm rot="10800000" flipH="1">
              <a:off x="8827618" y="1829511"/>
              <a:ext cx="1163700" cy="569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4" name="Google Shape;284;p5"/>
            <p:cNvCxnSpPr>
              <a:stCxn id="242" idx="6"/>
              <a:endCxn id="250" idx="2"/>
            </p:cNvCxnSpPr>
            <p:nvPr/>
          </p:nvCxnSpPr>
          <p:spPr>
            <a:xfrm>
              <a:off x="8827618" y="2399211"/>
              <a:ext cx="1163700" cy="1125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5" name="Google Shape;285;p5"/>
            <p:cNvCxnSpPr>
              <a:stCxn id="242" idx="6"/>
              <a:endCxn id="247" idx="2"/>
            </p:cNvCxnSpPr>
            <p:nvPr/>
          </p:nvCxnSpPr>
          <p:spPr>
            <a:xfrm>
              <a:off x="8827618" y="2399211"/>
              <a:ext cx="1168500" cy="812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6" name="Google Shape;286;p5"/>
            <p:cNvCxnSpPr>
              <a:stCxn id="242" idx="6"/>
              <a:endCxn id="248" idx="2"/>
            </p:cNvCxnSpPr>
            <p:nvPr/>
          </p:nvCxnSpPr>
          <p:spPr>
            <a:xfrm>
              <a:off x="8827618" y="2399211"/>
              <a:ext cx="1168500" cy="1494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7" name="Google Shape;287;p5"/>
            <p:cNvCxnSpPr>
              <a:stCxn id="242" idx="6"/>
              <a:endCxn id="251" idx="2"/>
            </p:cNvCxnSpPr>
            <p:nvPr/>
          </p:nvCxnSpPr>
          <p:spPr>
            <a:xfrm>
              <a:off x="8827618" y="2399211"/>
              <a:ext cx="1163700" cy="22896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8" name="Google Shape;288;p5"/>
            <p:cNvCxnSpPr>
              <a:stCxn id="242" idx="6"/>
              <a:endCxn id="252" idx="2"/>
            </p:cNvCxnSpPr>
            <p:nvPr/>
          </p:nvCxnSpPr>
          <p:spPr>
            <a:xfrm>
              <a:off x="8827618" y="2399211"/>
              <a:ext cx="1163700" cy="29715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9" name="Google Shape;289;p5"/>
            <p:cNvCxnSpPr>
              <a:stCxn id="240" idx="6"/>
              <a:endCxn id="249" idx="2"/>
            </p:cNvCxnSpPr>
            <p:nvPr/>
          </p:nvCxnSpPr>
          <p:spPr>
            <a:xfrm rot="10800000" flipH="1">
              <a:off x="8827619" y="1829582"/>
              <a:ext cx="1163700" cy="1364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0" name="Google Shape;290;p5"/>
            <p:cNvCxnSpPr>
              <a:stCxn id="240" idx="6"/>
              <a:endCxn id="250" idx="2"/>
            </p:cNvCxnSpPr>
            <p:nvPr/>
          </p:nvCxnSpPr>
          <p:spPr>
            <a:xfrm rot="10800000" flipH="1">
              <a:off x="8827619" y="2511482"/>
              <a:ext cx="1163700" cy="682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1" name="Google Shape;291;p5"/>
            <p:cNvCxnSpPr>
              <a:stCxn id="240" idx="6"/>
              <a:endCxn id="247" idx="2"/>
            </p:cNvCxnSpPr>
            <p:nvPr/>
          </p:nvCxnSpPr>
          <p:spPr>
            <a:xfrm>
              <a:off x="8827619" y="3193682"/>
              <a:ext cx="1168500" cy="18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2" name="Google Shape;292;p5"/>
            <p:cNvCxnSpPr>
              <a:stCxn id="240" idx="6"/>
              <a:endCxn id="248" idx="2"/>
            </p:cNvCxnSpPr>
            <p:nvPr/>
          </p:nvCxnSpPr>
          <p:spPr>
            <a:xfrm>
              <a:off x="8827619" y="3193682"/>
              <a:ext cx="1168500" cy="700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3" name="Google Shape;293;p5"/>
            <p:cNvCxnSpPr>
              <a:stCxn id="240" idx="6"/>
              <a:endCxn id="251" idx="2"/>
            </p:cNvCxnSpPr>
            <p:nvPr/>
          </p:nvCxnSpPr>
          <p:spPr>
            <a:xfrm>
              <a:off x="8827619" y="3193682"/>
              <a:ext cx="1163700" cy="14949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4" name="Google Shape;294;p5"/>
            <p:cNvCxnSpPr>
              <a:stCxn id="240" idx="6"/>
              <a:endCxn id="252" idx="2"/>
            </p:cNvCxnSpPr>
            <p:nvPr/>
          </p:nvCxnSpPr>
          <p:spPr>
            <a:xfrm>
              <a:off x="8827619" y="3193682"/>
              <a:ext cx="1163700" cy="217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5" name="Google Shape;295;p5"/>
            <p:cNvCxnSpPr>
              <a:stCxn id="239" idx="6"/>
              <a:endCxn id="249" idx="2"/>
            </p:cNvCxnSpPr>
            <p:nvPr/>
          </p:nvCxnSpPr>
          <p:spPr>
            <a:xfrm rot="10800000" flipH="1">
              <a:off x="8796333" y="1829455"/>
              <a:ext cx="1195200" cy="20595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6" name="Google Shape;296;p5"/>
            <p:cNvCxnSpPr>
              <a:stCxn id="239" idx="6"/>
              <a:endCxn id="250" idx="2"/>
            </p:cNvCxnSpPr>
            <p:nvPr/>
          </p:nvCxnSpPr>
          <p:spPr>
            <a:xfrm rot="10800000" flipH="1">
              <a:off x="8796333" y="2511655"/>
              <a:ext cx="1195200" cy="13773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7" name="Google Shape;297;p5"/>
            <p:cNvCxnSpPr>
              <a:stCxn id="239" idx="6"/>
              <a:endCxn id="247" idx="2"/>
            </p:cNvCxnSpPr>
            <p:nvPr/>
          </p:nvCxnSpPr>
          <p:spPr>
            <a:xfrm rot="10800000" flipH="1">
              <a:off x="8796333" y="3211855"/>
              <a:ext cx="1199700" cy="67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8" name="Google Shape;298;p5"/>
            <p:cNvCxnSpPr>
              <a:stCxn id="239" idx="6"/>
              <a:endCxn id="248" idx="2"/>
            </p:cNvCxnSpPr>
            <p:nvPr/>
          </p:nvCxnSpPr>
          <p:spPr>
            <a:xfrm>
              <a:off x="8796333" y="3888955"/>
              <a:ext cx="1199700" cy="5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9" name="Google Shape;299;p5"/>
            <p:cNvCxnSpPr>
              <a:stCxn id="239" idx="6"/>
              <a:endCxn id="251" idx="2"/>
            </p:cNvCxnSpPr>
            <p:nvPr/>
          </p:nvCxnSpPr>
          <p:spPr>
            <a:xfrm>
              <a:off x="8796333" y="3888955"/>
              <a:ext cx="1195200" cy="7998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0" name="Google Shape;300;p5"/>
            <p:cNvCxnSpPr>
              <a:stCxn id="239" idx="6"/>
              <a:endCxn id="252" idx="2"/>
            </p:cNvCxnSpPr>
            <p:nvPr/>
          </p:nvCxnSpPr>
          <p:spPr>
            <a:xfrm>
              <a:off x="8796333" y="3888955"/>
              <a:ext cx="1195200" cy="1481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1" name="Google Shape;301;p5"/>
            <p:cNvCxnSpPr>
              <a:stCxn id="241" idx="6"/>
              <a:endCxn id="249" idx="2"/>
            </p:cNvCxnSpPr>
            <p:nvPr/>
          </p:nvCxnSpPr>
          <p:spPr>
            <a:xfrm rot="10800000" flipH="1">
              <a:off x="8858905" y="1829618"/>
              <a:ext cx="1132500" cy="2864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2" name="Google Shape;302;p5"/>
            <p:cNvCxnSpPr>
              <a:stCxn id="241" idx="6"/>
              <a:endCxn id="250" idx="2"/>
            </p:cNvCxnSpPr>
            <p:nvPr/>
          </p:nvCxnSpPr>
          <p:spPr>
            <a:xfrm rot="10800000" flipH="1">
              <a:off x="8858905" y="2511518"/>
              <a:ext cx="1132500" cy="21822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3" name="Google Shape;303;p5"/>
            <p:cNvCxnSpPr>
              <a:stCxn id="241" idx="6"/>
              <a:endCxn id="247" idx="2"/>
            </p:cNvCxnSpPr>
            <p:nvPr/>
          </p:nvCxnSpPr>
          <p:spPr>
            <a:xfrm rot="10800000" flipH="1">
              <a:off x="8858905" y="3212018"/>
              <a:ext cx="1137000" cy="14817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4" name="Google Shape;304;p5"/>
            <p:cNvCxnSpPr>
              <a:stCxn id="241" idx="6"/>
              <a:endCxn id="248" idx="2"/>
            </p:cNvCxnSpPr>
            <p:nvPr/>
          </p:nvCxnSpPr>
          <p:spPr>
            <a:xfrm rot="10800000" flipH="1">
              <a:off x="8858905" y="3893918"/>
              <a:ext cx="1137000" cy="7998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5" name="Google Shape;305;p5"/>
            <p:cNvCxnSpPr>
              <a:stCxn id="241" idx="6"/>
              <a:endCxn id="252" idx="2"/>
            </p:cNvCxnSpPr>
            <p:nvPr/>
          </p:nvCxnSpPr>
          <p:spPr>
            <a:xfrm>
              <a:off x="8858905" y="4693718"/>
              <a:ext cx="1132500" cy="677100"/>
            </a:xfrm>
            <a:prstGeom prst="straightConnector1">
              <a:avLst/>
            </a:prstGeom>
            <a:noFill/>
            <a:ln w="28575" cap="sq" cmpd="sng">
              <a:solidFill>
                <a:srgbClr val="D71E2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6" name="Google Shape;306;p5"/>
            <p:cNvSpPr txBox="1"/>
            <p:nvPr/>
          </p:nvSpPr>
          <p:spPr>
            <a:xfrm>
              <a:off x="4014150" y="5687591"/>
              <a:ext cx="1049986" cy="282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 layer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"/>
            <p:cNvSpPr txBox="1"/>
            <p:nvPr/>
          </p:nvSpPr>
          <p:spPr>
            <a:xfrm>
              <a:off x="6456780" y="5115632"/>
              <a:ext cx="2260577" cy="917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Neurons (hidden layers)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"/>
            <p:cNvSpPr txBox="1"/>
            <p:nvPr/>
          </p:nvSpPr>
          <p:spPr>
            <a:xfrm>
              <a:off x="9601112" y="5780335"/>
              <a:ext cx="1341380" cy="318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 layer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p5"/>
          <p:cNvSpPr/>
          <p:nvPr/>
        </p:nvSpPr>
        <p:spPr>
          <a:xfrm>
            <a:off x="7674178" y="4235327"/>
            <a:ext cx="3736367" cy="2622673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5"/>
          <p:cNvSpPr/>
          <p:nvPr/>
        </p:nvSpPr>
        <p:spPr>
          <a:xfrm>
            <a:off x="7451168" y="-1"/>
            <a:ext cx="4571429" cy="4145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"/>
          <p:cNvSpPr/>
          <p:nvPr/>
        </p:nvSpPr>
        <p:spPr>
          <a:xfrm>
            <a:off x="5447780" y="1164889"/>
            <a:ext cx="1842329" cy="2082824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 dirty="0"/>
              <a:t>Simple Linear Regression Model</a:t>
            </a:r>
            <a:br>
              <a:rPr lang="en-US" dirty="0"/>
            </a:br>
            <a:endParaRPr dirty="0"/>
          </a:p>
        </p:txBody>
      </p:sp>
      <p:sp>
        <p:nvSpPr>
          <p:cNvPr id="318" name="Google Shape;318;p6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7" name="Picture 16" descr="A picture containing indoor, light, dark&#10;&#10;Description automatically generated">
            <a:extLst>
              <a:ext uri="{FF2B5EF4-FFF2-40B4-BE49-F238E27FC236}">
                <a16:creationId xmlns:a16="http://schemas.microsoft.com/office/drawing/2014/main" id="{048F5B49-1907-416A-A981-C5714701F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49440" y="2019631"/>
            <a:ext cx="4754880" cy="315010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0BC9D8C-A9CC-44A8-B115-055132A4078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87680" y="999536"/>
                <a:ext cx="4754880" cy="45688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800" dirty="0"/>
                  <a:t>: dependent variable</a:t>
                </a:r>
              </a:p>
              <a:p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: independent variable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800" dirty="0"/>
                  <a:t>: random error</a:t>
                </a:r>
              </a:p>
              <a:p>
                <a:endParaRPr lang="en-US" sz="1800" dirty="0"/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Model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  <a:p>
                <a:pPr marL="114300" indent="0">
                  <a:buNone/>
                </a:pPr>
                <a:r>
                  <a:rPr lang="en-US" sz="1800" dirty="0"/>
                  <a:t>Parameters: </a:t>
                </a: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: intercept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  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slope</a:t>
                </a:r>
                <a:endParaRPr lang="en-US" sz="1800" dirty="0"/>
              </a:p>
              <a:p>
                <a:pPr marL="114300" indent="0">
                  <a:buNone/>
                </a:pP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 standard deviation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800" dirty="0"/>
                  <a:t>)</a:t>
                </a:r>
              </a:p>
              <a:p>
                <a:pPr marL="114300" indent="0">
                  <a:buNone/>
                </a:pPr>
                <a:endParaRPr lang="en-US" sz="1800" dirty="0"/>
              </a:p>
              <a:p>
                <a:pPr marL="114300" indent="0">
                  <a:buNone/>
                </a:pPr>
                <a:r>
                  <a:rPr lang="en-US" sz="1800" dirty="0"/>
                  <a:t>                    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0BC9D8C-A9CC-44A8-B115-055132A40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7680" y="999536"/>
                <a:ext cx="4754880" cy="4568825"/>
              </a:xfrm>
              <a:blipFill>
                <a:blip r:embed="rId5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755540E-1776-4663-98CC-A50E02612150}"/>
              </a:ext>
            </a:extLst>
          </p:cNvPr>
          <p:cNvSpPr txBox="1"/>
          <p:nvPr/>
        </p:nvSpPr>
        <p:spPr>
          <a:xfrm>
            <a:off x="6723993" y="5464719"/>
            <a:ext cx="4980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Simulated Data from a Simple Linear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AFCDE8-460F-485A-9C75-796295753CAB}"/>
                  </a:ext>
                </a:extLst>
              </p:cNvPr>
              <p:cNvSpPr txBox="1"/>
              <p:nvPr/>
            </p:nvSpPr>
            <p:spPr>
              <a:xfrm>
                <a:off x="487680" y="5568361"/>
                <a:ext cx="58948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In practice, people pay particular attention to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slope.</a:t>
                </a:r>
              </a:p>
              <a:p>
                <a:r>
                  <a:rPr lang="en-US" sz="1600" dirty="0">
                    <a:solidFill>
                      <a:srgbClr val="FF0000"/>
                    </a:solidFill>
                  </a:rPr>
                  <a:t>Interpretation: (average) change of Y for a one-unit change in x</a:t>
                </a:r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AFCDE8-460F-485A-9C75-79629575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5568361"/>
                <a:ext cx="5894832" cy="830997"/>
              </a:xfrm>
              <a:prstGeom prst="rect">
                <a:avLst/>
              </a:prstGeom>
              <a:blipFill>
                <a:blip r:embed="rId6"/>
                <a:stretch>
                  <a:fillRect l="-517" t="-2190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EA2FE-891E-4D30-B682-BA934F160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Simple Linear Regression to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FA670-A2D3-44B6-8484-199481EA4F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A5E2BDB-9FE6-4EA3-B532-D58AB6E72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05015" y="659314"/>
            <a:ext cx="4011625" cy="3770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A97B4-8057-479C-B0B7-93865351B647}"/>
                  </a:ext>
                </a:extLst>
              </p:cNvPr>
              <p:cNvSpPr txBox="1"/>
              <p:nvPr/>
            </p:nvSpPr>
            <p:spPr>
              <a:xfrm>
                <a:off x="487679" y="1765228"/>
                <a:ext cx="5708614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In practice, we are given data points: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), (</m:t>
                    </m:r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)…(</m:t>
                    </m:r>
                    <m:sSub>
                      <m:sSubPr>
                        <m:ctrlPr>
                          <a:rPr lang="en-US" sz="18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(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red dots in picture</a:t>
                </a:r>
                <a:r>
                  <a:rPr lang="en-US" sz="1800" dirty="0"/>
                  <a:t>)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We need to </a:t>
                </a:r>
                <a:r>
                  <a:rPr lang="en-US" sz="1800" dirty="0">
                    <a:solidFill>
                      <a:srgbClr val="FF0000"/>
                    </a:solidFill>
                  </a:rPr>
                  <a:t>train</a:t>
                </a:r>
                <a:r>
                  <a:rPr lang="en-US" sz="1800" dirty="0"/>
                  <a:t>/</a:t>
                </a:r>
                <a:r>
                  <a:rPr lang="en-US" sz="1800" dirty="0">
                    <a:solidFill>
                      <a:srgbClr val="FF0000"/>
                    </a:solidFill>
                  </a:rPr>
                  <a:t>fit</a:t>
                </a:r>
                <a:r>
                  <a:rPr lang="en-US" sz="1800" dirty="0"/>
                  <a:t> the </a:t>
                </a:r>
                <a:r>
                  <a:rPr lang="en-US" sz="1800" dirty="0">
                    <a:solidFill>
                      <a:srgbClr val="FF0000"/>
                    </a:solidFill>
                  </a:rPr>
                  <a:t>model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(∗)</m:t>
                    </m:r>
                  </m:oMath>
                </a14:m>
                <a:r>
                  <a:rPr lang="en-US" sz="1800" dirty="0">
                    <a:solidFill>
                      <a:schemeClr val="bg2"/>
                    </a:solidFill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</a:rPr>
                  <a:t>to these</a:t>
                </a:r>
                <a:r>
                  <a:rPr lang="en-US" sz="1800" dirty="0"/>
                  <a:t> data points.</a:t>
                </a:r>
              </a:p>
              <a:p>
                <a:endParaRPr lang="en-US" sz="1800" dirty="0"/>
              </a:p>
              <a:p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A97B4-8057-479C-B0B7-93865351B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9" y="1765228"/>
                <a:ext cx="5708614" cy="1754326"/>
              </a:xfrm>
              <a:prstGeom prst="rect">
                <a:avLst/>
              </a:prstGeom>
              <a:blipFill>
                <a:blip r:embed="rId5"/>
                <a:stretch>
                  <a:fillRect l="-855" t="-2091" r="-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0C377E-2EF2-4C6C-9FC2-501376BE3E74}"/>
                  </a:ext>
                </a:extLst>
              </p:cNvPr>
              <p:cNvSpPr txBox="1"/>
              <p:nvPr/>
            </p:nvSpPr>
            <p:spPr>
              <a:xfrm>
                <a:off x="487680" y="1082040"/>
                <a:ext cx="41302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</a:rPr>
                  <a:t>Model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b="0" i="0" dirty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(∗)</m:t>
                    </m:r>
                  </m:oMath>
                </a14:m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0C377E-2EF2-4C6C-9FC2-501376BE3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082040"/>
                <a:ext cx="4130232" cy="584775"/>
              </a:xfrm>
              <a:prstGeom prst="rect">
                <a:avLst/>
              </a:prstGeom>
              <a:blipFill>
                <a:blip r:embed="rId6"/>
                <a:stretch>
                  <a:fillRect l="-1180" t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9B1152-06BF-499A-A420-FC1EDC667478}"/>
                  </a:ext>
                </a:extLst>
              </p:cNvPr>
              <p:cNvSpPr txBox="1"/>
              <p:nvPr/>
            </p:nvSpPr>
            <p:spPr>
              <a:xfrm>
                <a:off x="353846" y="3160707"/>
                <a:ext cx="685116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Specifically, we need to find the </a:t>
                </a:r>
                <a:r>
                  <a:rPr lang="en-US" sz="1800" dirty="0">
                    <a:solidFill>
                      <a:srgbClr val="FF0000"/>
                    </a:solidFill>
                  </a:rPr>
                  <a:t>best</a:t>
                </a:r>
                <a:r>
                  <a:rPr lang="en-US" sz="1800" dirty="0"/>
                  <a:t> parameter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: intercept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slope</a:t>
                </a:r>
                <a:endParaRPr lang="en-US" sz="18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9B1152-06BF-499A-A420-FC1EDC667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6" y="3160707"/>
                <a:ext cx="6851169" cy="1077218"/>
              </a:xfrm>
              <a:prstGeom prst="rect">
                <a:avLst/>
              </a:prstGeom>
              <a:blipFill>
                <a:blip r:embed="rId7"/>
                <a:stretch>
                  <a:fillRect l="-712" t="-2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Down 12">
            <a:extLst>
              <a:ext uri="{FF2B5EF4-FFF2-40B4-BE49-F238E27FC236}">
                <a16:creationId xmlns:a16="http://schemas.microsoft.com/office/drawing/2014/main" id="{C36064BB-DD53-44BB-B3E8-3492FF70F493}"/>
              </a:ext>
            </a:extLst>
          </p:cNvPr>
          <p:cNvSpPr/>
          <p:nvPr/>
        </p:nvSpPr>
        <p:spPr>
          <a:xfrm>
            <a:off x="3858170" y="3537156"/>
            <a:ext cx="102475" cy="324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4640C-07BB-437B-A183-21AC9933B989}"/>
              </a:ext>
            </a:extLst>
          </p:cNvPr>
          <p:cNvSpPr txBox="1"/>
          <p:nvPr/>
        </p:nvSpPr>
        <p:spPr>
          <a:xfrm>
            <a:off x="2460687" y="3924864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Need to tell computer your </a:t>
            </a:r>
            <a:r>
              <a:rPr lang="en-US" sz="1800" b="1" dirty="0">
                <a:solidFill>
                  <a:srgbClr val="FF0000"/>
                </a:solidFill>
              </a:rPr>
              <a:t>criterion</a:t>
            </a:r>
            <a:r>
              <a:rPr lang="en-US" sz="1800" dirty="0">
                <a:solidFill>
                  <a:srgbClr val="FF0000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8ED6D8-F20E-4009-96D1-1F910F00D5E1}"/>
                  </a:ext>
                </a:extLst>
              </p:cNvPr>
              <p:cNvSpPr txBox="1"/>
              <p:nvPr/>
            </p:nvSpPr>
            <p:spPr>
              <a:xfrm>
                <a:off x="487680" y="4327928"/>
                <a:ext cx="10643876" cy="123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bg2"/>
                    </a:solidFill>
                  </a:rPr>
                  <a:t>A popular criterion: </a:t>
                </a:r>
                <a:endParaRPr lang="en-US" altLang="zh-CN" sz="1800" b="1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= Sum of squared vertical distances (</a:t>
                </a:r>
                <a:r>
                  <a:rPr lang="en-US" b="1" dirty="0">
                    <a:solidFill>
                      <a:srgbClr val="007E39"/>
                    </a:solidFill>
                  </a:rPr>
                  <a:t>green lines in picture)</a:t>
                </a:r>
                <a:r>
                  <a:rPr lang="en-US" dirty="0"/>
                  <a:t> from the data points to straight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𝐛𝐥𝐮𝐞</m:t>
                    </m:r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𝐥𝐢𝐧𝐞</m:t>
                    </m:r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𝐢𝐧</m:t>
                    </m:r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𝐩𝐢𝐜𝐭𝐮𝐫𝐞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8ED6D8-F20E-4009-96D1-1F910F00D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4327928"/>
                <a:ext cx="10643876" cy="1231106"/>
              </a:xfrm>
              <a:prstGeom prst="rect">
                <a:avLst/>
              </a:prstGeom>
              <a:blipFill>
                <a:blip r:embed="rId8"/>
                <a:stretch>
                  <a:fillRect l="-458" t="-2970" b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52942-4424-4DD0-BE71-7321B8590E68}"/>
                  </a:ext>
                </a:extLst>
              </p:cNvPr>
              <p:cNvSpPr txBox="1"/>
              <p:nvPr/>
            </p:nvSpPr>
            <p:spPr>
              <a:xfrm>
                <a:off x="487679" y="5939136"/>
                <a:ext cx="44639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: intercept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slope </a:t>
                </a:r>
                <a:r>
                  <a:rPr lang="en-US" dirty="0"/>
                  <a:t>which minimizes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52942-4424-4DD0-BE71-7321B8590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9" y="5939136"/>
                <a:ext cx="4463914" cy="307777"/>
              </a:xfrm>
              <a:prstGeom prst="rect">
                <a:avLst/>
              </a:prstGeom>
              <a:blipFill>
                <a:blip r:embed="rId9"/>
                <a:stretch>
                  <a:fillRect l="-410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A9B762D-67AD-4003-836D-72026CB0EF61}"/>
              </a:ext>
            </a:extLst>
          </p:cNvPr>
          <p:cNvSpPr txBox="1"/>
          <p:nvPr/>
        </p:nvSpPr>
        <p:spPr>
          <a:xfrm>
            <a:off x="5286008" y="5961994"/>
            <a:ext cx="6905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Objective Function</a:t>
            </a:r>
            <a:r>
              <a:rPr lang="en-US" sz="1600" dirty="0">
                <a:solidFill>
                  <a:schemeClr val="tx1"/>
                </a:solidFill>
              </a:rPr>
              <a:t>. When people </a:t>
            </a:r>
            <a:r>
              <a:rPr lang="en-US" sz="1600" dirty="0">
                <a:solidFill>
                  <a:schemeClr val="bg2"/>
                </a:solidFill>
              </a:rPr>
              <a:t>train</a:t>
            </a:r>
            <a:r>
              <a:rPr lang="en-US" sz="1600" dirty="0">
                <a:solidFill>
                  <a:schemeClr val="tx1"/>
                </a:solidFill>
              </a:rPr>
              <a:t> machine learning algorithms, most of the times it involves optimizing such a suitable </a:t>
            </a:r>
            <a:r>
              <a:rPr lang="en-US" sz="1600" dirty="0">
                <a:solidFill>
                  <a:schemeClr val="bg2"/>
                </a:solidFill>
              </a:rPr>
              <a:t>objective function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19D5D9-25E7-4621-ADA3-28147724B125}"/>
              </a:ext>
            </a:extLst>
          </p:cNvPr>
          <p:cNvCxnSpPr>
            <a:cxnSpLocks/>
          </p:cNvCxnSpPr>
          <p:nvPr/>
        </p:nvCxnSpPr>
        <p:spPr>
          <a:xfrm>
            <a:off x="4800600" y="6141756"/>
            <a:ext cx="519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C0DA097-AA6A-4A82-952C-22356CCFB608}"/>
              </a:ext>
            </a:extLst>
          </p:cNvPr>
          <p:cNvSpPr/>
          <p:nvPr/>
        </p:nvSpPr>
        <p:spPr>
          <a:xfrm>
            <a:off x="4049456" y="5888736"/>
            <a:ext cx="732855" cy="493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5355DB-CD41-4FE8-9E7F-097E9E21F197}"/>
              </a:ext>
            </a:extLst>
          </p:cNvPr>
          <p:cNvSpPr txBox="1"/>
          <p:nvPr/>
        </p:nvSpPr>
        <p:spPr>
          <a:xfrm>
            <a:off x="487680" y="5631359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Least Squares Method</a:t>
            </a:r>
            <a:r>
              <a:rPr lang="en-US" altLang="zh-CN" dirty="0"/>
              <a:t>: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60AC33-3FE1-4C48-B245-0E08DA27C952}"/>
              </a:ext>
            </a:extLst>
          </p:cNvPr>
          <p:cNvSpPr txBox="1"/>
          <p:nvPr/>
        </p:nvSpPr>
        <p:spPr>
          <a:xfrm>
            <a:off x="446649" y="6459568"/>
            <a:ext cx="6094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http://www.shodor.org/interactivate/activities/Regression/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9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"/>
          <p:cNvSpPr txBox="1">
            <a:spLocks noGrp="1"/>
          </p:cNvSpPr>
          <p:nvPr>
            <p:ph type="title"/>
          </p:nvPr>
        </p:nvSpPr>
        <p:spPr>
          <a:xfrm>
            <a:off x="487680" y="429446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 dirty="0"/>
              <a:t>Multiple Linear Regression Model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318" name="Google Shape;318;p6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0BC9D8C-A9CC-44A8-B115-055132A4078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87680" y="999536"/>
                <a:ext cx="4754880" cy="45688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 dependent variable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>
                    <a:solidFill>
                      <a:srgbClr val="FF0000"/>
                    </a:solidFill>
                  </a:rPr>
                  <a:t>multiple</a:t>
                </a:r>
                <a:r>
                  <a:rPr lang="en-US" dirty="0"/>
                  <a:t> independent variables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: random error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Model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Interpretation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: (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average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)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change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of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Y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for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one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unit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change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in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when the other variables are held constant.</a:t>
                </a:r>
              </a:p>
              <a:p>
                <a:pPr marL="11430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Model Fitting.</a:t>
                </a:r>
              </a:p>
              <a:p>
                <a:pPr marL="114300" indent="0">
                  <a:buNone/>
                </a:pPr>
                <a:r>
                  <a:rPr lang="en-US" dirty="0"/>
                  <a:t>Least Squares Method Still Applies: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0BC9D8C-A9CC-44A8-B115-055132A40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7680" y="999536"/>
                <a:ext cx="4754880" cy="4568825"/>
              </a:xfrm>
              <a:blipFill>
                <a:blip r:embed="rId3"/>
                <a:stretch>
                  <a:fillRect l="-256" r="-1282" b="-1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8105AB2-A41E-400E-A2D5-D6E202018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576" y="3624432"/>
            <a:ext cx="4311424" cy="3233568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44F283F7-F68E-45F9-B5CC-95BE20C2F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034" y="77742"/>
            <a:ext cx="3508981" cy="352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6096C5-7DCD-48B1-95C5-708A11C93A1C}"/>
                  </a:ext>
                </a:extLst>
              </p:cNvPr>
              <p:cNvSpPr txBox="1"/>
              <p:nvPr/>
            </p:nvSpPr>
            <p:spPr>
              <a:xfrm>
                <a:off x="460248" y="5557842"/>
                <a:ext cx="6094476" cy="88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Minimize an Objective Function </a:t>
                </a:r>
                <a:endParaRPr lang="en-US" altLang="zh-CN" sz="16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altLang="zh-CN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= Sum of squared vertical distances from data points to the (hyper-)plane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6096C5-7DCD-48B1-95C5-708A11C93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8" y="5557842"/>
                <a:ext cx="6094476" cy="886589"/>
              </a:xfrm>
              <a:prstGeom prst="rect">
                <a:avLst/>
              </a:prstGeom>
              <a:blipFill>
                <a:blip r:embed="rId6"/>
                <a:stretch>
                  <a:fillRect l="-601" t="-2069" b="-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9F657B6-E39E-4B15-9F19-4B6CF7294079}"/>
              </a:ext>
            </a:extLst>
          </p:cNvPr>
          <p:cNvSpPr txBox="1"/>
          <p:nvPr/>
        </p:nvSpPr>
        <p:spPr>
          <a:xfrm>
            <a:off x="6650690" y="12166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4F9113-55A6-4B06-8DF9-6D3290740A21}"/>
                  </a:ext>
                </a:extLst>
              </p:cNvPr>
              <p:cNvSpPr txBox="1"/>
              <p:nvPr/>
            </p:nvSpPr>
            <p:spPr>
              <a:xfrm>
                <a:off x="8156730" y="93111"/>
                <a:ext cx="4074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4F9113-55A6-4B06-8DF9-6D3290740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730" y="93111"/>
                <a:ext cx="40741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BC77AF-7298-402C-B573-0E6FAD2A9690}"/>
                  </a:ext>
                </a:extLst>
              </p:cNvPr>
              <p:cNvSpPr txBox="1"/>
              <p:nvPr/>
            </p:nvSpPr>
            <p:spPr>
              <a:xfrm>
                <a:off x="9353427" y="93110"/>
                <a:ext cx="4115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BC77AF-7298-402C-B573-0E6FAD2A9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427" y="93110"/>
                <a:ext cx="41158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9A40710-A6EF-477D-8885-EF7045582BCA}"/>
              </a:ext>
            </a:extLst>
          </p:cNvPr>
          <p:cNvSpPr txBox="1"/>
          <p:nvPr/>
        </p:nvSpPr>
        <p:spPr>
          <a:xfrm>
            <a:off x="9739995" y="1007949"/>
            <a:ext cx="19559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</a:rPr>
              <a:t>Example: </a:t>
            </a:r>
          </a:p>
          <a:p>
            <a:r>
              <a:rPr lang="en-US" i="1" dirty="0">
                <a:solidFill>
                  <a:srgbClr val="0000FF"/>
                </a:solidFill>
              </a:rPr>
              <a:t>Using Horsepower</a:t>
            </a:r>
          </a:p>
          <a:p>
            <a:r>
              <a:rPr lang="en-US" i="1" dirty="0">
                <a:solidFill>
                  <a:srgbClr val="0000FF"/>
                </a:solidFill>
              </a:rPr>
              <a:t>and Weight to explain </a:t>
            </a:r>
          </a:p>
          <a:p>
            <a:r>
              <a:rPr lang="en-US" i="1" dirty="0">
                <a:solidFill>
                  <a:srgbClr val="0000FF"/>
                </a:solidFill>
              </a:rPr>
              <a:t>MPG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3E32DE-2893-4634-A67D-E6C20FD9C2B6}"/>
              </a:ext>
            </a:extLst>
          </p:cNvPr>
          <p:cNvSpPr txBox="1"/>
          <p:nvPr/>
        </p:nvSpPr>
        <p:spPr>
          <a:xfrm>
            <a:off x="6610535" y="5115694"/>
            <a:ext cx="1749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</a:rPr>
              <a:t>Data points and fitted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2638A7-04EC-496B-BDCD-D9C99021EB10}"/>
                  </a:ext>
                </a:extLst>
              </p:cNvPr>
              <p:cNvSpPr txBox="1"/>
              <p:nvPr/>
            </p:nvSpPr>
            <p:spPr>
              <a:xfrm>
                <a:off x="9437369" y="2253619"/>
                <a:ext cx="6096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2638A7-04EC-496B-BDCD-D9C99021E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369" y="2253619"/>
                <a:ext cx="6096000" cy="307777"/>
              </a:xfrm>
              <a:prstGeom prst="rect">
                <a:avLst/>
              </a:prstGeom>
              <a:blipFill>
                <a:blip r:embed="rId9"/>
                <a:stretch>
                  <a:fillRect l="-3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96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9227A-78B9-466E-B4FB-2690623E19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Google Shape;360;p9">
            <a:extLst>
              <a:ext uri="{FF2B5EF4-FFF2-40B4-BE49-F238E27FC236}">
                <a16:creationId xmlns:a16="http://schemas.microsoft.com/office/drawing/2014/main" id="{3E12C9E1-502A-40C1-A40B-D27B74C0EC8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71867" y="3472360"/>
            <a:ext cx="4901524" cy="30142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2;p9">
            <a:extLst>
              <a:ext uri="{FF2B5EF4-FFF2-40B4-BE49-F238E27FC236}">
                <a16:creationId xmlns:a16="http://schemas.microsoft.com/office/drawing/2014/main" id="{DA0A5F29-B197-4EAC-A492-27292A919B02}"/>
              </a:ext>
            </a:extLst>
          </p:cNvPr>
          <p:cNvSpPr txBox="1"/>
          <p:nvPr/>
        </p:nvSpPr>
        <p:spPr>
          <a:xfrm>
            <a:off x="370130" y="1295230"/>
            <a:ext cx="8942036" cy="36842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788" t="-3094" r="-892" b="-428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" name="Google Shape;316;p6">
            <a:extLst>
              <a:ext uri="{FF2B5EF4-FFF2-40B4-BE49-F238E27FC236}">
                <a16:creationId xmlns:a16="http://schemas.microsoft.com/office/drawing/2014/main" id="{4B53BDEA-A012-4E3E-BE10-07102EAFDE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7680" y="429446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 dirty="0"/>
              <a:t>Goodness of fit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344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ellsFargo">
  <a:themeElements>
    <a:clrScheme name="Wells Fargo 2020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D73F26"/>
      </a:accent1>
      <a:accent2>
        <a:srgbClr val="AA1E87"/>
      </a:accent2>
      <a:accent3>
        <a:srgbClr val="EB691E"/>
      </a:accent3>
      <a:accent4>
        <a:srgbClr val="5A469B"/>
      </a:accent4>
      <a:accent5>
        <a:srgbClr val="C83255"/>
      </a:accent5>
      <a:accent6>
        <a:srgbClr val="823291"/>
      </a:accent6>
      <a:hlink>
        <a:srgbClr val="5A469B"/>
      </a:hlink>
      <a:folHlink>
        <a:srgbClr val="5A46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1170</Words>
  <Application>Microsoft Macintosh PowerPoint</Application>
  <PresentationFormat>Widescreen</PresentationFormat>
  <Paragraphs>254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Play</vt:lpstr>
      <vt:lpstr>Cambria Math</vt:lpstr>
      <vt:lpstr>Calibri</vt:lpstr>
      <vt:lpstr>WellsFargo</vt:lpstr>
      <vt:lpstr>Linear Models and Beyond</vt:lpstr>
      <vt:lpstr>Model </vt:lpstr>
      <vt:lpstr>How is a model used?</vt:lpstr>
      <vt:lpstr>Whole Picture</vt:lpstr>
      <vt:lpstr>PowerPoint Presentation</vt:lpstr>
      <vt:lpstr>Simple Linear Regression Model </vt:lpstr>
      <vt:lpstr>Fitting Simple Linear Regression to Data</vt:lpstr>
      <vt:lpstr>Multiple Linear Regression Model  </vt:lpstr>
      <vt:lpstr>Goodness of fit  </vt:lpstr>
      <vt:lpstr>Scikit-Learn Linear Regression Example</vt:lpstr>
      <vt:lpstr>PowerPoint Presentation</vt:lpstr>
      <vt:lpstr>Logistic Regression: Motivation</vt:lpstr>
      <vt:lpstr>Logistic Regression: Motivation</vt:lpstr>
      <vt:lpstr>Logistic Regression: idea</vt:lpstr>
      <vt:lpstr>More on logistic regression model</vt:lpstr>
      <vt:lpstr>Generalized Linear Models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Models</dc:title>
  <dc:creator>Liu, Alice [QUANTITATIVE ANALYTICS SPEC]</dc:creator>
  <cp:lastModifiedBy>Jie Guo</cp:lastModifiedBy>
  <cp:revision>72</cp:revision>
  <dcterms:created xsi:type="dcterms:W3CDTF">2021-03-23T19:22:08Z</dcterms:created>
  <dcterms:modified xsi:type="dcterms:W3CDTF">2022-04-29T13:39:31Z</dcterms:modified>
</cp:coreProperties>
</file>